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0"/>
  </p:notesMasterIdLst>
  <p:sldIdLst>
    <p:sldId id="256" r:id="rId5"/>
    <p:sldId id="287" r:id="rId6"/>
    <p:sldId id="257" r:id="rId7"/>
    <p:sldId id="301" r:id="rId8"/>
    <p:sldId id="299" r:id="rId9"/>
    <p:sldId id="294" r:id="rId10"/>
    <p:sldId id="300" r:id="rId11"/>
    <p:sldId id="283" r:id="rId12"/>
    <p:sldId id="275" r:id="rId13"/>
    <p:sldId id="276" r:id="rId14"/>
    <p:sldId id="277" r:id="rId15"/>
    <p:sldId id="306" r:id="rId16"/>
    <p:sldId id="305" r:id="rId17"/>
    <p:sldId id="304" r:id="rId18"/>
    <p:sldId id="303" r:id="rId19"/>
    <p:sldId id="316" r:id="rId20"/>
    <p:sldId id="317" r:id="rId21"/>
    <p:sldId id="318" r:id="rId22"/>
    <p:sldId id="289" r:id="rId23"/>
    <p:sldId id="291" r:id="rId24"/>
    <p:sldId id="267" r:id="rId25"/>
    <p:sldId id="270" r:id="rId26"/>
    <p:sldId id="272" r:id="rId27"/>
    <p:sldId id="274" r:id="rId28"/>
    <p:sldId id="295" r:id="rId29"/>
    <p:sldId id="296" r:id="rId30"/>
    <p:sldId id="310" r:id="rId31"/>
    <p:sldId id="265" r:id="rId32"/>
    <p:sldId id="307" r:id="rId33"/>
    <p:sldId id="311" r:id="rId34"/>
    <p:sldId id="315" r:id="rId35"/>
    <p:sldId id="313" r:id="rId36"/>
    <p:sldId id="309" r:id="rId37"/>
    <p:sldId id="308" r:id="rId38"/>
    <p:sldId id="263" r:id="rId39"/>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B4DF"/>
    <a:srgbClr val="0B3160"/>
    <a:srgbClr val="BD51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59A812-4DF9-4FA9-9774-A4E27C7E36A5}" v="12" dt="2023-04-17T17:36:42.46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p:scale>
          <a:sx n="52" d="100"/>
          <a:sy n="52" d="100"/>
        </p:scale>
        <p:origin x="850" y="163"/>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lagundla Chowdary, Gangadhar" userId="S::gsallagundlachowdary@smu.edu::e721b880-6018-4e2f-ba1e-7e1202a9e90f" providerId="AD" clId="Web-{F759A812-4DF9-4FA9-9774-A4E27C7E36A5}"/>
    <pc:docChg chg="modSld">
      <pc:chgData name="Sallagundla Chowdary, Gangadhar" userId="S::gsallagundlachowdary@smu.edu::e721b880-6018-4e2f-ba1e-7e1202a9e90f" providerId="AD" clId="Web-{F759A812-4DF9-4FA9-9774-A4E27C7E36A5}" dt="2023-04-17T17:36:42.463" v="7" actId="20577"/>
      <pc:docMkLst>
        <pc:docMk/>
      </pc:docMkLst>
      <pc:sldChg chg="modSp">
        <pc:chgData name="Sallagundla Chowdary, Gangadhar" userId="S::gsallagundlachowdary@smu.edu::e721b880-6018-4e2f-ba1e-7e1202a9e90f" providerId="AD" clId="Web-{F759A812-4DF9-4FA9-9774-A4E27C7E36A5}" dt="2023-04-17T17:17:59.699" v="2" actId="20577"/>
        <pc:sldMkLst>
          <pc:docMk/>
          <pc:sldMk cId="1767208802" sldId="275"/>
        </pc:sldMkLst>
        <pc:spChg chg="mod">
          <ac:chgData name="Sallagundla Chowdary, Gangadhar" userId="S::gsallagundlachowdary@smu.edu::e721b880-6018-4e2f-ba1e-7e1202a9e90f" providerId="AD" clId="Web-{F759A812-4DF9-4FA9-9774-A4E27C7E36A5}" dt="2023-04-17T17:17:59.699" v="2" actId="20577"/>
          <ac:spMkLst>
            <pc:docMk/>
            <pc:sldMk cId="1767208802" sldId="275"/>
            <ac:spMk id="1174" creationId="{541F397D-5459-3341-34EA-1BC830ABC790}"/>
          </ac:spMkLst>
        </pc:spChg>
      </pc:sldChg>
      <pc:sldChg chg="modSp">
        <pc:chgData name="Sallagundla Chowdary, Gangadhar" userId="S::gsallagundlachowdary@smu.edu::e721b880-6018-4e2f-ba1e-7e1202a9e90f" providerId="AD" clId="Web-{F759A812-4DF9-4FA9-9774-A4E27C7E36A5}" dt="2023-04-17T17:32:23.632" v="4" actId="1076"/>
        <pc:sldMkLst>
          <pc:docMk/>
          <pc:sldMk cId="772081206" sldId="296"/>
        </pc:sldMkLst>
        <pc:picChg chg="mod">
          <ac:chgData name="Sallagundla Chowdary, Gangadhar" userId="S::gsallagundlachowdary@smu.edu::e721b880-6018-4e2f-ba1e-7e1202a9e90f" providerId="AD" clId="Web-{F759A812-4DF9-4FA9-9774-A4E27C7E36A5}" dt="2023-04-17T17:32:23.632" v="4" actId="1076"/>
          <ac:picMkLst>
            <pc:docMk/>
            <pc:sldMk cId="772081206" sldId="296"/>
            <ac:picMk id="1032" creationId="{604A53E2-CD60-C1F7-3499-ACA5CD5CB2E8}"/>
          </ac:picMkLst>
        </pc:picChg>
      </pc:sldChg>
      <pc:sldChg chg="modSp">
        <pc:chgData name="Sallagundla Chowdary, Gangadhar" userId="S::gsallagundlachowdary@smu.edu::e721b880-6018-4e2f-ba1e-7e1202a9e90f" providerId="AD" clId="Web-{F759A812-4DF9-4FA9-9774-A4E27C7E36A5}" dt="2023-04-17T17:36:42.463" v="7" actId="20577"/>
        <pc:sldMkLst>
          <pc:docMk/>
          <pc:sldMk cId="3987560740" sldId="307"/>
        </pc:sldMkLst>
        <pc:spChg chg="mod">
          <ac:chgData name="Sallagundla Chowdary, Gangadhar" userId="S::gsallagundlachowdary@smu.edu::e721b880-6018-4e2f-ba1e-7e1202a9e90f" providerId="AD" clId="Web-{F759A812-4DF9-4FA9-9774-A4E27C7E36A5}" dt="2023-04-17T17:36:42.463" v="7" actId="20577"/>
          <ac:spMkLst>
            <pc:docMk/>
            <pc:sldMk cId="3987560740" sldId="307"/>
            <ac:spMk id="9" creationId="{A08CDCAA-AF75-9BE0-4AFE-55827BD0469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EAA9EB-0B1C-4404-B20B-28F70A07EB14}" type="doc">
      <dgm:prSet loTypeId="urn:microsoft.com/office/officeart/2005/8/layout/vList3" loCatId="picture" qsTypeId="urn:microsoft.com/office/officeart/2005/8/quickstyle/simple5" qsCatId="simple" csTypeId="urn:microsoft.com/office/officeart/2005/8/colors/accent2_1" csCatId="accent2" phldr="1"/>
      <dgm:spPr/>
    </dgm:pt>
    <dgm:pt modelId="{CCE4FDD2-585A-4463-B0BC-59F4E22EA4B7}">
      <dgm:prSet phldrT="[Text]"/>
      <dgm:spPr/>
      <dgm:t>
        <a:bodyPr/>
        <a:lstStyle/>
        <a:p>
          <a:r>
            <a:rPr lang="en-US">
              <a:solidFill>
                <a:schemeClr val="tx1"/>
              </a:solidFill>
            </a:rPr>
            <a:t>Increase recruitment of participants for energy efficiency programs</a:t>
          </a:r>
        </a:p>
      </dgm:t>
    </dgm:pt>
    <dgm:pt modelId="{B12B2EAF-D766-4486-922D-B50077F551E2}" type="parTrans" cxnId="{DF0CB360-CB67-4185-BEB1-936BC74977D0}">
      <dgm:prSet/>
      <dgm:spPr/>
      <dgm:t>
        <a:bodyPr/>
        <a:lstStyle/>
        <a:p>
          <a:endParaRPr lang="en-US"/>
        </a:p>
      </dgm:t>
    </dgm:pt>
    <dgm:pt modelId="{9CC41F04-E7CC-4890-840F-998E98B4E42C}" type="sibTrans" cxnId="{DF0CB360-CB67-4185-BEB1-936BC74977D0}">
      <dgm:prSet/>
      <dgm:spPr/>
      <dgm:t>
        <a:bodyPr/>
        <a:lstStyle/>
        <a:p>
          <a:endParaRPr lang="en-US"/>
        </a:p>
      </dgm:t>
    </dgm:pt>
    <dgm:pt modelId="{D47AE937-8927-409D-BB96-C12DD026383E}">
      <dgm:prSet phldrT="[Text]"/>
      <dgm:spPr/>
      <dgm:t>
        <a:bodyPr/>
        <a:lstStyle/>
        <a:p>
          <a:r>
            <a:rPr lang="en-US" b="0" i="0">
              <a:solidFill>
                <a:schemeClr val="tx1"/>
              </a:solidFill>
            </a:rPr>
            <a:t>K-Means clustering to identify target audience segments</a:t>
          </a:r>
        </a:p>
        <a:p>
          <a:r>
            <a:rPr lang="en-US" b="0" i="0">
              <a:solidFill>
                <a:schemeClr val="tx1"/>
              </a:solidFill>
            </a:rPr>
            <a:t>Multinomial Regression Model to determine predictive factors for program participation</a:t>
          </a:r>
          <a:endParaRPr lang="en-US">
            <a:solidFill>
              <a:schemeClr val="tx1"/>
            </a:solidFill>
          </a:endParaRPr>
        </a:p>
      </dgm:t>
    </dgm:pt>
    <dgm:pt modelId="{159B928E-455E-467B-ABFC-390E509573AD}" type="parTrans" cxnId="{6A665774-73B5-4092-944B-171BFA8964D8}">
      <dgm:prSet/>
      <dgm:spPr/>
      <dgm:t>
        <a:bodyPr/>
        <a:lstStyle/>
        <a:p>
          <a:endParaRPr lang="en-US"/>
        </a:p>
      </dgm:t>
    </dgm:pt>
    <dgm:pt modelId="{F3ADE539-2A25-4636-AD97-E863AFD1E89D}" type="sibTrans" cxnId="{6A665774-73B5-4092-944B-171BFA8964D8}">
      <dgm:prSet/>
      <dgm:spPr/>
      <dgm:t>
        <a:bodyPr/>
        <a:lstStyle/>
        <a:p>
          <a:endParaRPr lang="en-US"/>
        </a:p>
      </dgm:t>
    </dgm:pt>
    <dgm:pt modelId="{DDE94DAF-ADB4-4B38-95CE-A242EB0EE3F7}">
      <dgm:prSet phldrT="[Text]"/>
      <dgm:spPr/>
      <dgm:t>
        <a:bodyPr/>
        <a:lstStyle/>
        <a:p>
          <a:pPr rtl="0"/>
          <a:r>
            <a:rPr lang="en-US">
              <a:solidFill>
                <a:schemeClr val="tx1"/>
              </a:solidFill>
            </a:rPr>
            <a:t>Top 3 Programs</a:t>
          </a:r>
          <a:r>
            <a:rPr lang="en-US">
              <a:solidFill>
                <a:schemeClr val="tx1"/>
              </a:solidFill>
              <a:latin typeface="Calibri"/>
            </a:rPr>
            <a:t> analysis</a:t>
          </a:r>
          <a:endParaRPr lang="en-US">
            <a:solidFill>
              <a:schemeClr val="tx1"/>
            </a:solidFill>
          </a:endParaRPr>
        </a:p>
      </dgm:t>
    </dgm:pt>
    <dgm:pt modelId="{42F8E06E-0E58-4088-95D4-CCC287EF7E46}" type="parTrans" cxnId="{AF81AC7A-041D-46D8-B6EC-292225FD6BBD}">
      <dgm:prSet/>
      <dgm:spPr/>
      <dgm:t>
        <a:bodyPr/>
        <a:lstStyle/>
        <a:p>
          <a:endParaRPr lang="en-US"/>
        </a:p>
      </dgm:t>
    </dgm:pt>
    <dgm:pt modelId="{7EC10EE1-5CD0-447D-9B86-7705791B491B}" type="sibTrans" cxnId="{AF81AC7A-041D-46D8-B6EC-292225FD6BBD}">
      <dgm:prSet/>
      <dgm:spPr/>
      <dgm:t>
        <a:bodyPr/>
        <a:lstStyle/>
        <a:p>
          <a:endParaRPr lang="en-US"/>
        </a:p>
      </dgm:t>
    </dgm:pt>
    <dgm:pt modelId="{B4BC0960-7805-4EA6-AD7E-80E28D53E1BD}">
      <dgm:prSet/>
      <dgm:spPr/>
      <dgm:t>
        <a:bodyPr/>
        <a:lstStyle/>
        <a:p>
          <a:r>
            <a:rPr lang="en-US" b="0" i="0">
              <a:solidFill>
                <a:schemeClr val="tx1"/>
              </a:solidFill>
            </a:rPr>
            <a:t>Increase program enrollment and customer satisfaction</a:t>
          </a:r>
          <a:endParaRPr lang="en-US">
            <a:solidFill>
              <a:schemeClr val="tx1"/>
            </a:solidFill>
          </a:endParaRPr>
        </a:p>
      </dgm:t>
    </dgm:pt>
    <dgm:pt modelId="{5A0EDD99-EAA9-46F5-8C3D-0896ED163EBB}" type="parTrans" cxnId="{4A36BDDE-E75F-4A2B-B75F-01323BE4A014}">
      <dgm:prSet/>
      <dgm:spPr/>
      <dgm:t>
        <a:bodyPr/>
        <a:lstStyle/>
        <a:p>
          <a:endParaRPr lang="en-US"/>
        </a:p>
      </dgm:t>
    </dgm:pt>
    <dgm:pt modelId="{6BB97BE3-44BA-4F34-97A5-DF18094D2B9F}" type="sibTrans" cxnId="{4A36BDDE-E75F-4A2B-B75F-01323BE4A014}">
      <dgm:prSet/>
      <dgm:spPr/>
      <dgm:t>
        <a:bodyPr/>
        <a:lstStyle/>
        <a:p>
          <a:endParaRPr lang="en-US"/>
        </a:p>
      </dgm:t>
    </dgm:pt>
    <dgm:pt modelId="{BD4BFED9-F799-4313-8AD6-812D7D149632}">
      <dgm:prSet/>
      <dgm:spPr/>
      <dgm:t>
        <a:bodyPr/>
        <a:lstStyle/>
        <a:p>
          <a:r>
            <a:rPr lang="en-US">
              <a:solidFill>
                <a:schemeClr val="tx1"/>
              </a:solidFill>
            </a:rPr>
            <a:t>Positive and Negative Key Features to determine probability of enrollment and its Impact</a:t>
          </a:r>
        </a:p>
      </dgm:t>
    </dgm:pt>
    <dgm:pt modelId="{B0C0D5A6-D4AE-4BF4-94D6-36685ECEF327}" type="parTrans" cxnId="{23980445-C97C-4E06-8357-9AF85BA41DB7}">
      <dgm:prSet/>
      <dgm:spPr/>
      <dgm:t>
        <a:bodyPr/>
        <a:lstStyle/>
        <a:p>
          <a:endParaRPr lang="en-US"/>
        </a:p>
      </dgm:t>
    </dgm:pt>
    <dgm:pt modelId="{9E122898-A1CA-4A1F-8130-8A02B186F8AF}" type="sibTrans" cxnId="{23980445-C97C-4E06-8357-9AF85BA41DB7}">
      <dgm:prSet/>
      <dgm:spPr/>
      <dgm:t>
        <a:bodyPr/>
        <a:lstStyle/>
        <a:p>
          <a:endParaRPr lang="en-US"/>
        </a:p>
      </dgm:t>
    </dgm:pt>
    <dgm:pt modelId="{D31A5FB9-4EBC-41E4-8420-17EC6E3A55BC}" type="pres">
      <dgm:prSet presAssocID="{5CEAA9EB-0B1C-4404-B20B-28F70A07EB14}" presName="linearFlow" presStyleCnt="0">
        <dgm:presLayoutVars>
          <dgm:dir/>
          <dgm:resizeHandles val="exact"/>
        </dgm:presLayoutVars>
      </dgm:prSet>
      <dgm:spPr/>
    </dgm:pt>
    <dgm:pt modelId="{D0B7634D-0BCD-433F-BF3F-041E4017F373}" type="pres">
      <dgm:prSet presAssocID="{CCE4FDD2-585A-4463-B0BC-59F4E22EA4B7}" presName="composite" presStyleCnt="0"/>
      <dgm:spPr/>
    </dgm:pt>
    <dgm:pt modelId="{CC2798D6-50DA-4ABB-88D9-8C7C6CBF1903}" type="pres">
      <dgm:prSet presAssocID="{CCE4FDD2-585A-4463-B0BC-59F4E22EA4B7}" presName="imgShp" presStyleLbl="fgImgPlace1" presStyleIdx="0" presStyleCnt="5" custLinFactNeighborX="-1156" custLinFactNeighborY="-81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with solid fill"/>
        </a:ext>
      </dgm:extLst>
    </dgm:pt>
    <dgm:pt modelId="{4676F05F-08CD-40BA-8E1F-3BB16353D89C}" type="pres">
      <dgm:prSet presAssocID="{CCE4FDD2-585A-4463-B0BC-59F4E22EA4B7}" presName="txShp" presStyleLbl="node1" presStyleIdx="0" presStyleCnt="5" custScaleX="101445">
        <dgm:presLayoutVars>
          <dgm:bulletEnabled val="1"/>
        </dgm:presLayoutVars>
      </dgm:prSet>
      <dgm:spPr/>
    </dgm:pt>
    <dgm:pt modelId="{35433097-59E8-477C-BD40-BBB0C3190D5A}" type="pres">
      <dgm:prSet presAssocID="{9CC41F04-E7CC-4890-840F-998E98B4E42C}" presName="spacing" presStyleCnt="0"/>
      <dgm:spPr/>
    </dgm:pt>
    <dgm:pt modelId="{5C18DF23-CCDB-44CD-8E16-3B05597D556B}" type="pres">
      <dgm:prSet presAssocID="{D47AE937-8927-409D-BB96-C12DD026383E}" presName="composite" presStyleCnt="0"/>
      <dgm:spPr/>
    </dgm:pt>
    <dgm:pt modelId="{078E9FE5-2695-4957-9EA9-9D8E330B2C13}" type="pres">
      <dgm:prSet presAssocID="{D47AE937-8927-409D-BB96-C12DD026383E}" presName="imgShp"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bulb with solid fill"/>
        </a:ext>
      </dgm:extLst>
    </dgm:pt>
    <dgm:pt modelId="{09CEF36B-118D-404E-8578-4F128E68F7AB}" type="pres">
      <dgm:prSet presAssocID="{D47AE937-8927-409D-BB96-C12DD026383E}" presName="txShp" presStyleLbl="node1" presStyleIdx="1" presStyleCnt="5">
        <dgm:presLayoutVars>
          <dgm:bulletEnabled val="1"/>
        </dgm:presLayoutVars>
      </dgm:prSet>
      <dgm:spPr/>
    </dgm:pt>
    <dgm:pt modelId="{CA57ADF2-B7A2-44AA-879D-324D69B56BF5}" type="pres">
      <dgm:prSet presAssocID="{F3ADE539-2A25-4636-AD97-E863AFD1E89D}" presName="spacing" presStyleCnt="0"/>
      <dgm:spPr/>
    </dgm:pt>
    <dgm:pt modelId="{898434BC-73BE-467A-880C-D400D3142611}" type="pres">
      <dgm:prSet presAssocID="{DDE94DAF-ADB4-4B38-95CE-A242EB0EE3F7}" presName="composite" presStyleCnt="0"/>
      <dgm:spPr/>
    </dgm:pt>
    <dgm:pt modelId="{1488482A-7933-42A6-A5A7-456843FD9ED4}" type="pres">
      <dgm:prSet presAssocID="{DDE94DAF-ADB4-4B38-95CE-A242EB0EE3F7}" presName="imgShp"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rget Audience with solid fill"/>
        </a:ext>
      </dgm:extLst>
    </dgm:pt>
    <dgm:pt modelId="{6EFC6847-3183-4F10-967D-380779BDD2CF}" type="pres">
      <dgm:prSet presAssocID="{DDE94DAF-ADB4-4B38-95CE-A242EB0EE3F7}" presName="txShp" presStyleLbl="node1" presStyleIdx="2" presStyleCnt="5">
        <dgm:presLayoutVars>
          <dgm:bulletEnabled val="1"/>
        </dgm:presLayoutVars>
      </dgm:prSet>
      <dgm:spPr/>
    </dgm:pt>
    <dgm:pt modelId="{5EDEB119-54CF-49AA-9792-BCBAA29F0CA6}" type="pres">
      <dgm:prSet presAssocID="{7EC10EE1-5CD0-447D-9B86-7705791B491B}" presName="spacing" presStyleCnt="0"/>
      <dgm:spPr/>
    </dgm:pt>
    <dgm:pt modelId="{C0CCA671-CDC8-4F5F-84D0-ED7580DCF1F2}" type="pres">
      <dgm:prSet presAssocID="{BD4BFED9-F799-4313-8AD6-812D7D149632}" presName="composite" presStyleCnt="0"/>
      <dgm:spPr/>
    </dgm:pt>
    <dgm:pt modelId="{D76E6716-F17F-446B-AC50-585C0311BCD5}" type="pres">
      <dgm:prSet presAssocID="{BD4BFED9-F799-4313-8AD6-812D7D149632}" presName="imgShp"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Future with solid fill"/>
        </a:ext>
      </dgm:extLst>
    </dgm:pt>
    <dgm:pt modelId="{6B7BEB31-E150-4D81-B71A-6DA7BEC64F79}" type="pres">
      <dgm:prSet presAssocID="{BD4BFED9-F799-4313-8AD6-812D7D149632}" presName="txShp" presStyleLbl="node1" presStyleIdx="3" presStyleCnt="5" custScaleX="102078">
        <dgm:presLayoutVars>
          <dgm:bulletEnabled val="1"/>
        </dgm:presLayoutVars>
      </dgm:prSet>
      <dgm:spPr/>
    </dgm:pt>
    <dgm:pt modelId="{EE1D4BF1-4752-4E3B-93A1-75293DA9513D}" type="pres">
      <dgm:prSet presAssocID="{9E122898-A1CA-4A1F-8130-8A02B186F8AF}" presName="spacing" presStyleCnt="0"/>
      <dgm:spPr/>
    </dgm:pt>
    <dgm:pt modelId="{1066B8C3-4877-4868-95EF-8DF1CD3C2789}" type="pres">
      <dgm:prSet presAssocID="{B4BC0960-7805-4EA6-AD7E-80E28D53E1BD}" presName="composite" presStyleCnt="0"/>
      <dgm:spPr/>
    </dgm:pt>
    <dgm:pt modelId="{74458586-6305-4D40-9F8E-B6472D310FBC}" type="pres">
      <dgm:prSet presAssocID="{B4BC0960-7805-4EA6-AD7E-80E28D53E1BD}" presName="imgShp"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Dollar outline"/>
        </a:ext>
      </dgm:extLst>
    </dgm:pt>
    <dgm:pt modelId="{844BE04F-399F-41B2-A017-E6EA2F9E9842}" type="pres">
      <dgm:prSet presAssocID="{B4BC0960-7805-4EA6-AD7E-80E28D53E1BD}" presName="txShp" presStyleLbl="node1" presStyleIdx="4" presStyleCnt="5" custLinFactNeighborY="-3505">
        <dgm:presLayoutVars>
          <dgm:bulletEnabled val="1"/>
        </dgm:presLayoutVars>
      </dgm:prSet>
      <dgm:spPr/>
    </dgm:pt>
  </dgm:ptLst>
  <dgm:cxnLst>
    <dgm:cxn modelId="{F2F13B24-307E-4926-ACCB-E02361A8AB23}" type="presOf" srcId="{DDE94DAF-ADB4-4B38-95CE-A242EB0EE3F7}" destId="{6EFC6847-3183-4F10-967D-380779BDD2CF}" srcOrd="0" destOrd="0" presId="urn:microsoft.com/office/officeart/2005/8/layout/vList3"/>
    <dgm:cxn modelId="{DF0CB360-CB67-4185-BEB1-936BC74977D0}" srcId="{5CEAA9EB-0B1C-4404-B20B-28F70A07EB14}" destId="{CCE4FDD2-585A-4463-B0BC-59F4E22EA4B7}" srcOrd="0" destOrd="0" parTransId="{B12B2EAF-D766-4486-922D-B50077F551E2}" sibTransId="{9CC41F04-E7CC-4890-840F-998E98B4E42C}"/>
    <dgm:cxn modelId="{23980445-C97C-4E06-8357-9AF85BA41DB7}" srcId="{5CEAA9EB-0B1C-4404-B20B-28F70A07EB14}" destId="{BD4BFED9-F799-4313-8AD6-812D7D149632}" srcOrd="3" destOrd="0" parTransId="{B0C0D5A6-D4AE-4BF4-94D6-36685ECEF327}" sibTransId="{9E122898-A1CA-4A1F-8130-8A02B186F8AF}"/>
    <dgm:cxn modelId="{6A665774-73B5-4092-944B-171BFA8964D8}" srcId="{5CEAA9EB-0B1C-4404-B20B-28F70A07EB14}" destId="{D47AE937-8927-409D-BB96-C12DD026383E}" srcOrd="1" destOrd="0" parTransId="{159B928E-455E-467B-ABFC-390E509573AD}" sibTransId="{F3ADE539-2A25-4636-AD97-E863AFD1E89D}"/>
    <dgm:cxn modelId="{AF81AC7A-041D-46D8-B6EC-292225FD6BBD}" srcId="{5CEAA9EB-0B1C-4404-B20B-28F70A07EB14}" destId="{DDE94DAF-ADB4-4B38-95CE-A242EB0EE3F7}" srcOrd="2" destOrd="0" parTransId="{42F8E06E-0E58-4088-95D4-CCC287EF7E46}" sibTransId="{7EC10EE1-5CD0-447D-9B86-7705791B491B}"/>
    <dgm:cxn modelId="{E4B399A3-E56C-46CE-9B53-F75539EF7A6B}" type="presOf" srcId="{5CEAA9EB-0B1C-4404-B20B-28F70A07EB14}" destId="{D31A5FB9-4EBC-41E4-8420-17EC6E3A55BC}" srcOrd="0" destOrd="0" presId="urn:microsoft.com/office/officeart/2005/8/layout/vList3"/>
    <dgm:cxn modelId="{B91A59CA-888D-49CB-958D-40FD62BD3525}" type="presOf" srcId="{D47AE937-8927-409D-BB96-C12DD026383E}" destId="{09CEF36B-118D-404E-8578-4F128E68F7AB}" srcOrd="0" destOrd="0" presId="urn:microsoft.com/office/officeart/2005/8/layout/vList3"/>
    <dgm:cxn modelId="{31233BCE-C0A7-41EB-A3CB-30D965A5B97C}" type="presOf" srcId="{BD4BFED9-F799-4313-8AD6-812D7D149632}" destId="{6B7BEB31-E150-4D81-B71A-6DA7BEC64F79}" srcOrd="0" destOrd="0" presId="urn:microsoft.com/office/officeart/2005/8/layout/vList3"/>
    <dgm:cxn modelId="{C5F8B2D3-D668-4E0A-8DB7-BC19BF90FFD2}" type="presOf" srcId="{B4BC0960-7805-4EA6-AD7E-80E28D53E1BD}" destId="{844BE04F-399F-41B2-A017-E6EA2F9E9842}" srcOrd="0" destOrd="0" presId="urn:microsoft.com/office/officeart/2005/8/layout/vList3"/>
    <dgm:cxn modelId="{788F98D6-DAA8-41C1-AFBD-558E2A843348}" type="presOf" srcId="{CCE4FDD2-585A-4463-B0BC-59F4E22EA4B7}" destId="{4676F05F-08CD-40BA-8E1F-3BB16353D89C}" srcOrd="0" destOrd="0" presId="urn:microsoft.com/office/officeart/2005/8/layout/vList3"/>
    <dgm:cxn modelId="{4A36BDDE-E75F-4A2B-B75F-01323BE4A014}" srcId="{5CEAA9EB-0B1C-4404-B20B-28F70A07EB14}" destId="{B4BC0960-7805-4EA6-AD7E-80E28D53E1BD}" srcOrd="4" destOrd="0" parTransId="{5A0EDD99-EAA9-46F5-8C3D-0896ED163EBB}" sibTransId="{6BB97BE3-44BA-4F34-97A5-DF18094D2B9F}"/>
    <dgm:cxn modelId="{4920642E-2A1E-4FBB-AAC9-B37D78148657}" type="presParOf" srcId="{D31A5FB9-4EBC-41E4-8420-17EC6E3A55BC}" destId="{D0B7634D-0BCD-433F-BF3F-041E4017F373}" srcOrd="0" destOrd="0" presId="urn:microsoft.com/office/officeart/2005/8/layout/vList3"/>
    <dgm:cxn modelId="{D3B5AD31-66B3-45E3-923C-31CDF14D769F}" type="presParOf" srcId="{D0B7634D-0BCD-433F-BF3F-041E4017F373}" destId="{CC2798D6-50DA-4ABB-88D9-8C7C6CBF1903}" srcOrd="0" destOrd="0" presId="urn:microsoft.com/office/officeart/2005/8/layout/vList3"/>
    <dgm:cxn modelId="{7B4E5A22-34DA-4AF9-B89E-7E4CA13F2B12}" type="presParOf" srcId="{D0B7634D-0BCD-433F-BF3F-041E4017F373}" destId="{4676F05F-08CD-40BA-8E1F-3BB16353D89C}" srcOrd="1" destOrd="0" presId="urn:microsoft.com/office/officeart/2005/8/layout/vList3"/>
    <dgm:cxn modelId="{AEB37914-97C5-46FA-8B1A-B8FE92E80AC1}" type="presParOf" srcId="{D31A5FB9-4EBC-41E4-8420-17EC6E3A55BC}" destId="{35433097-59E8-477C-BD40-BBB0C3190D5A}" srcOrd="1" destOrd="0" presId="urn:microsoft.com/office/officeart/2005/8/layout/vList3"/>
    <dgm:cxn modelId="{DFE1EF17-7F1C-4F3B-AF18-3F0394942291}" type="presParOf" srcId="{D31A5FB9-4EBC-41E4-8420-17EC6E3A55BC}" destId="{5C18DF23-CCDB-44CD-8E16-3B05597D556B}" srcOrd="2" destOrd="0" presId="urn:microsoft.com/office/officeart/2005/8/layout/vList3"/>
    <dgm:cxn modelId="{7CEF9CAA-40D4-4481-B0BF-91B422A315B6}" type="presParOf" srcId="{5C18DF23-CCDB-44CD-8E16-3B05597D556B}" destId="{078E9FE5-2695-4957-9EA9-9D8E330B2C13}" srcOrd="0" destOrd="0" presId="urn:microsoft.com/office/officeart/2005/8/layout/vList3"/>
    <dgm:cxn modelId="{8FFB096C-6263-4D0C-A156-0B5C665D6D5F}" type="presParOf" srcId="{5C18DF23-CCDB-44CD-8E16-3B05597D556B}" destId="{09CEF36B-118D-404E-8578-4F128E68F7AB}" srcOrd="1" destOrd="0" presId="urn:microsoft.com/office/officeart/2005/8/layout/vList3"/>
    <dgm:cxn modelId="{7E7F0C76-F807-4A9D-BCD5-2CA682C9216D}" type="presParOf" srcId="{D31A5FB9-4EBC-41E4-8420-17EC6E3A55BC}" destId="{CA57ADF2-B7A2-44AA-879D-324D69B56BF5}" srcOrd="3" destOrd="0" presId="urn:microsoft.com/office/officeart/2005/8/layout/vList3"/>
    <dgm:cxn modelId="{1F1C3297-364E-40FB-B214-F2558DF8D48F}" type="presParOf" srcId="{D31A5FB9-4EBC-41E4-8420-17EC6E3A55BC}" destId="{898434BC-73BE-467A-880C-D400D3142611}" srcOrd="4" destOrd="0" presId="urn:microsoft.com/office/officeart/2005/8/layout/vList3"/>
    <dgm:cxn modelId="{682611B4-C412-46DC-8505-F2506EA7376A}" type="presParOf" srcId="{898434BC-73BE-467A-880C-D400D3142611}" destId="{1488482A-7933-42A6-A5A7-456843FD9ED4}" srcOrd="0" destOrd="0" presId="urn:microsoft.com/office/officeart/2005/8/layout/vList3"/>
    <dgm:cxn modelId="{6B036E29-F79B-4DC8-8864-06BB613A147B}" type="presParOf" srcId="{898434BC-73BE-467A-880C-D400D3142611}" destId="{6EFC6847-3183-4F10-967D-380779BDD2CF}" srcOrd="1" destOrd="0" presId="urn:microsoft.com/office/officeart/2005/8/layout/vList3"/>
    <dgm:cxn modelId="{D6554731-E726-4814-A4FC-FFCBF794B03A}" type="presParOf" srcId="{D31A5FB9-4EBC-41E4-8420-17EC6E3A55BC}" destId="{5EDEB119-54CF-49AA-9792-BCBAA29F0CA6}" srcOrd="5" destOrd="0" presId="urn:microsoft.com/office/officeart/2005/8/layout/vList3"/>
    <dgm:cxn modelId="{25054968-7176-4D52-A0BD-CA0563F21484}" type="presParOf" srcId="{D31A5FB9-4EBC-41E4-8420-17EC6E3A55BC}" destId="{C0CCA671-CDC8-4F5F-84D0-ED7580DCF1F2}" srcOrd="6" destOrd="0" presId="urn:microsoft.com/office/officeart/2005/8/layout/vList3"/>
    <dgm:cxn modelId="{433452FC-A8B8-448E-8F9C-9BEDE017634B}" type="presParOf" srcId="{C0CCA671-CDC8-4F5F-84D0-ED7580DCF1F2}" destId="{D76E6716-F17F-446B-AC50-585C0311BCD5}" srcOrd="0" destOrd="0" presId="urn:microsoft.com/office/officeart/2005/8/layout/vList3"/>
    <dgm:cxn modelId="{42CD5D1C-F5DD-421D-B6D7-DB5C5FC2B56B}" type="presParOf" srcId="{C0CCA671-CDC8-4F5F-84D0-ED7580DCF1F2}" destId="{6B7BEB31-E150-4D81-B71A-6DA7BEC64F79}" srcOrd="1" destOrd="0" presId="urn:microsoft.com/office/officeart/2005/8/layout/vList3"/>
    <dgm:cxn modelId="{18781436-D02B-46A5-9751-2109E0415D15}" type="presParOf" srcId="{D31A5FB9-4EBC-41E4-8420-17EC6E3A55BC}" destId="{EE1D4BF1-4752-4E3B-93A1-75293DA9513D}" srcOrd="7" destOrd="0" presId="urn:microsoft.com/office/officeart/2005/8/layout/vList3"/>
    <dgm:cxn modelId="{445FB86E-7F62-4A16-A29E-4C4554B9ECD2}" type="presParOf" srcId="{D31A5FB9-4EBC-41E4-8420-17EC6E3A55BC}" destId="{1066B8C3-4877-4868-95EF-8DF1CD3C2789}" srcOrd="8" destOrd="0" presId="urn:microsoft.com/office/officeart/2005/8/layout/vList3"/>
    <dgm:cxn modelId="{6599CD87-45E8-415B-AD9D-564DE9000D88}" type="presParOf" srcId="{1066B8C3-4877-4868-95EF-8DF1CD3C2789}" destId="{74458586-6305-4D40-9F8E-B6472D310FBC}" srcOrd="0" destOrd="0" presId="urn:microsoft.com/office/officeart/2005/8/layout/vList3"/>
    <dgm:cxn modelId="{1FF5EF99-BE6C-42C4-96B2-486CB6505EDB}" type="presParOf" srcId="{1066B8C3-4877-4868-95EF-8DF1CD3C2789}" destId="{844BE04F-399F-41B2-A017-E6EA2F9E984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B50681B-B898-DB45-82D8-E66B66E6234B}" type="doc">
      <dgm:prSet loTypeId="urn:microsoft.com/office/officeart/2008/layout/VerticalCircleList" loCatId="" qsTypeId="urn:microsoft.com/office/officeart/2005/8/quickstyle/simple1" qsCatId="simple" csTypeId="urn:microsoft.com/office/officeart/2005/8/colors/accent1_2" csCatId="accent1" phldr="1"/>
      <dgm:spPr/>
      <dgm:t>
        <a:bodyPr/>
        <a:lstStyle/>
        <a:p>
          <a:endParaRPr lang="en-US"/>
        </a:p>
      </dgm:t>
    </dgm:pt>
    <dgm:pt modelId="{FB891600-5B63-CE4B-8067-174A895B79B2}">
      <dgm:prSet phldrT="[Text]" custT="1"/>
      <dgm:spPr/>
      <dgm:t>
        <a:bodyPr/>
        <a:lstStyle/>
        <a:p>
          <a:r>
            <a:rPr lang="en-US" sz="2800"/>
            <a:t>Similarities</a:t>
          </a:r>
        </a:p>
      </dgm:t>
    </dgm:pt>
    <dgm:pt modelId="{A16AA8EB-E37A-AA4F-8E02-756BA4ED674F}" type="parTrans" cxnId="{99C5750B-770D-B349-B1CA-D324C0169D9B}">
      <dgm:prSet/>
      <dgm:spPr/>
      <dgm:t>
        <a:bodyPr/>
        <a:lstStyle/>
        <a:p>
          <a:endParaRPr lang="en-US"/>
        </a:p>
      </dgm:t>
    </dgm:pt>
    <dgm:pt modelId="{AE2052BE-25F9-674F-B603-4DF30CD88E5E}" type="sibTrans" cxnId="{99C5750B-770D-B349-B1CA-D324C0169D9B}">
      <dgm:prSet/>
      <dgm:spPr/>
      <dgm:t>
        <a:bodyPr/>
        <a:lstStyle/>
        <a:p>
          <a:endParaRPr lang="en-US"/>
        </a:p>
      </dgm:t>
    </dgm:pt>
    <dgm:pt modelId="{343D9398-72DD-B847-8220-DFA04793B404}">
      <dgm:prSet phldrT="[Text]" custT="1"/>
      <dgm:spPr/>
      <dgm:t>
        <a:bodyPr/>
        <a:lstStyle/>
        <a:p>
          <a:pPr>
            <a:buFont typeface="Arial" panose="020B0604020202020204" pitchFamily="34" charset="0"/>
            <a:buChar char="•"/>
          </a:pPr>
          <a:r>
            <a:rPr lang="en-US" sz="1900" b="1"/>
            <a:t>Positive Correlation:</a:t>
          </a:r>
          <a:endParaRPr lang="en-US" sz="1900"/>
        </a:p>
        <a:p>
          <a:r>
            <a:rPr lang="en-US" sz="1900" b="0"/>
            <a:t>Dwelling type-S, Dwelling type-S, </a:t>
          </a:r>
          <a:r>
            <a:rPr lang="en-US" sz="1900" b="0" i="0"/>
            <a:t>Economy-stability</a:t>
          </a:r>
          <a:endParaRPr lang="en-US" sz="1900"/>
        </a:p>
      </dgm:t>
    </dgm:pt>
    <dgm:pt modelId="{23BC703A-4FDF-A645-B2D3-DFEE578E82A1}" type="parTrans" cxnId="{B8D8A216-0CF4-7B41-B040-E1932B389E11}">
      <dgm:prSet/>
      <dgm:spPr/>
      <dgm:t>
        <a:bodyPr/>
        <a:lstStyle/>
        <a:p>
          <a:endParaRPr lang="en-US"/>
        </a:p>
      </dgm:t>
    </dgm:pt>
    <dgm:pt modelId="{52F1EECE-D2A3-3846-BD4A-C5B84753FFF9}" type="sibTrans" cxnId="{B8D8A216-0CF4-7B41-B040-E1932B389E11}">
      <dgm:prSet/>
      <dgm:spPr/>
      <dgm:t>
        <a:bodyPr/>
        <a:lstStyle/>
        <a:p>
          <a:endParaRPr lang="en-US"/>
        </a:p>
      </dgm:t>
    </dgm:pt>
    <dgm:pt modelId="{A816265A-A3AD-2C4B-B41D-D486C4B416EB}">
      <dgm:prSet phldrT="[Text]" custT="1"/>
      <dgm:spPr/>
      <dgm:t>
        <a:bodyPr/>
        <a:lstStyle/>
        <a:p>
          <a:r>
            <a:rPr lang="en-US" sz="1900" b="1"/>
            <a:t>Negative Correlation:</a:t>
          </a:r>
        </a:p>
        <a:p>
          <a:pPr rtl="0"/>
          <a:r>
            <a:rPr lang="en-US" sz="1900" b="0"/>
            <a:t>Home Square Footage, </a:t>
          </a:r>
          <a:r>
            <a:rPr lang="en-US" sz="1900" b="0" i="0"/>
            <a:t>home-market-value-is-null</a:t>
          </a:r>
          <a:r>
            <a:rPr lang="en-US" sz="1900" b="0">
              <a:latin typeface="Calibri"/>
            </a:rPr>
            <a:t> </a:t>
          </a:r>
          <a:endParaRPr lang="en-US" sz="1900" b="0" i="0"/>
        </a:p>
      </dgm:t>
    </dgm:pt>
    <dgm:pt modelId="{93328D50-ABF5-544F-89DF-7057875244DB}" type="parTrans" cxnId="{14C65477-FE2C-8948-B1B5-C4CAC89B86D0}">
      <dgm:prSet/>
      <dgm:spPr/>
      <dgm:t>
        <a:bodyPr/>
        <a:lstStyle/>
        <a:p>
          <a:endParaRPr lang="en-US"/>
        </a:p>
      </dgm:t>
    </dgm:pt>
    <dgm:pt modelId="{3FC6E59A-E857-354F-B32F-03D5A7B0C1DC}" type="sibTrans" cxnId="{14C65477-FE2C-8948-B1B5-C4CAC89B86D0}">
      <dgm:prSet/>
      <dgm:spPr/>
      <dgm:t>
        <a:bodyPr/>
        <a:lstStyle/>
        <a:p>
          <a:endParaRPr lang="en-US"/>
        </a:p>
      </dgm:t>
    </dgm:pt>
    <dgm:pt modelId="{E9E23D2B-26F6-8E46-B725-CBCE0D75B952}">
      <dgm:prSet phldrT="[Text]" custT="1"/>
      <dgm:spPr/>
      <dgm:t>
        <a:bodyPr/>
        <a:lstStyle/>
        <a:p>
          <a:r>
            <a:rPr lang="en-US" sz="2800"/>
            <a:t>Differences</a:t>
          </a:r>
        </a:p>
      </dgm:t>
    </dgm:pt>
    <dgm:pt modelId="{33DDE162-01AC-D44A-8B0C-5B59F2651073}" type="parTrans" cxnId="{A8EBA6F8-17F3-2342-95DD-3B103E57799E}">
      <dgm:prSet/>
      <dgm:spPr/>
      <dgm:t>
        <a:bodyPr/>
        <a:lstStyle/>
        <a:p>
          <a:endParaRPr lang="en-US"/>
        </a:p>
      </dgm:t>
    </dgm:pt>
    <dgm:pt modelId="{C3462D0E-EDE0-074F-986C-62FF3E6B916C}" type="sibTrans" cxnId="{A8EBA6F8-17F3-2342-95DD-3B103E57799E}">
      <dgm:prSet/>
      <dgm:spPr/>
      <dgm:t>
        <a:bodyPr/>
        <a:lstStyle/>
        <a:p>
          <a:endParaRPr lang="en-US"/>
        </a:p>
      </dgm:t>
    </dgm:pt>
    <dgm:pt modelId="{FBA00045-A1E3-ED4D-BF84-F6019AB21332}">
      <dgm:prSet phldrT="[Text]" custT="1"/>
      <dgm:spPr/>
      <dgm:t>
        <a:bodyPr/>
        <a:lstStyle/>
        <a:p>
          <a:endParaRPr lang="en-US" sz="1900" b="1"/>
        </a:p>
        <a:p>
          <a:pPr rtl="0"/>
          <a:endParaRPr lang="en-US" sz="1900" b="1">
            <a:latin typeface="Calibri"/>
          </a:endParaRPr>
        </a:p>
        <a:p>
          <a:r>
            <a:rPr lang="en-US" sz="1900" b="1"/>
            <a:t>Hard-To-Reach HVAC Implementer Program:</a:t>
          </a:r>
          <a:endParaRPr lang="en-US" sz="1900"/>
        </a:p>
        <a:p>
          <a:r>
            <a:rPr lang="en-US" sz="1900" b="0"/>
            <a:t>More sensitive with home square footage</a:t>
          </a:r>
        </a:p>
        <a:p>
          <a:r>
            <a:rPr lang="en-US" sz="1900" b="1"/>
            <a:t>Dwelling type are opposite</a:t>
          </a:r>
          <a:endParaRPr lang="en-US" sz="1900"/>
        </a:p>
      </dgm:t>
    </dgm:pt>
    <dgm:pt modelId="{50AE6212-3B01-DC40-8DCE-42C7CA9BD131}" type="parTrans" cxnId="{5FC73FB2-5E43-F544-9537-1DC1783EB0DC}">
      <dgm:prSet/>
      <dgm:spPr/>
      <dgm:t>
        <a:bodyPr/>
        <a:lstStyle/>
        <a:p>
          <a:endParaRPr lang="en-US"/>
        </a:p>
      </dgm:t>
    </dgm:pt>
    <dgm:pt modelId="{40594A88-4D5E-0344-9FD7-A1BF2B194C65}" type="sibTrans" cxnId="{5FC73FB2-5E43-F544-9537-1DC1783EB0DC}">
      <dgm:prSet/>
      <dgm:spPr/>
      <dgm:t>
        <a:bodyPr/>
        <a:lstStyle/>
        <a:p>
          <a:endParaRPr lang="en-US"/>
        </a:p>
      </dgm:t>
    </dgm:pt>
    <dgm:pt modelId="{BE729930-0D82-4D2F-85CC-EFFC82E52412}">
      <dgm:prSet phldr="0"/>
      <dgm:spPr/>
      <dgm:t>
        <a:bodyPr/>
        <a:lstStyle/>
        <a:p>
          <a:pPr rtl="0"/>
          <a:endParaRPr lang="en-US" b="1">
            <a:latin typeface="Calibri"/>
          </a:endParaRPr>
        </a:p>
      </dgm:t>
    </dgm:pt>
    <dgm:pt modelId="{CE8AB447-50CA-4A77-B922-50E247328753}" type="parTrans" cxnId="{DD6E80FE-30EB-4740-88C7-09EFBD5EE974}">
      <dgm:prSet/>
      <dgm:spPr/>
    </dgm:pt>
    <dgm:pt modelId="{979278E5-71AE-440B-857D-FA59E829CBE6}" type="sibTrans" cxnId="{DD6E80FE-30EB-4740-88C7-09EFBD5EE974}">
      <dgm:prSet/>
      <dgm:spPr/>
    </dgm:pt>
    <dgm:pt modelId="{6CE9D1B3-79CC-E548-8AC5-743B5A30A0DD}" type="pres">
      <dgm:prSet presAssocID="{CB50681B-B898-DB45-82D8-E66B66E6234B}" presName="Name0" presStyleCnt="0">
        <dgm:presLayoutVars>
          <dgm:dir/>
        </dgm:presLayoutVars>
      </dgm:prSet>
      <dgm:spPr/>
    </dgm:pt>
    <dgm:pt modelId="{A7F9412A-2839-4097-9E6F-BDFBA52EB312}" type="pres">
      <dgm:prSet presAssocID="{FB891600-5B63-CE4B-8067-174A895B79B2}" presName="withChildren" presStyleCnt="0"/>
      <dgm:spPr/>
    </dgm:pt>
    <dgm:pt modelId="{727B4F07-E643-4024-B9D3-8CF08415B473}" type="pres">
      <dgm:prSet presAssocID="{FB891600-5B63-CE4B-8067-174A895B79B2}" presName="bigCircle" presStyleLbl="vennNode1" presStyleIdx="0" presStyleCnt="6"/>
      <dgm:spPr/>
    </dgm:pt>
    <dgm:pt modelId="{7FCC0758-2572-41AE-9D18-206E5880EED2}" type="pres">
      <dgm:prSet presAssocID="{FB891600-5B63-CE4B-8067-174A895B79B2}" presName="medCircle" presStyleLbl="vennNode1" presStyleIdx="1" presStyleCnt="6"/>
      <dgm:spPr/>
    </dgm:pt>
    <dgm:pt modelId="{66D4A815-AFD1-440C-AFB3-E63F5261EF9D}" type="pres">
      <dgm:prSet presAssocID="{FB891600-5B63-CE4B-8067-174A895B79B2}" presName="txLvl1" presStyleLbl="revTx" presStyleIdx="0" presStyleCnt="6"/>
      <dgm:spPr/>
    </dgm:pt>
    <dgm:pt modelId="{07F1D106-EA7D-426D-92CE-1F6991908B25}" type="pres">
      <dgm:prSet presAssocID="{FB891600-5B63-CE4B-8067-174A895B79B2}" presName="lin" presStyleCnt="0"/>
      <dgm:spPr/>
    </dgm:pt>
    <dgm:pt modelId="{8460103D-06C8-4FEA-9284-4762F1751360}" type="pres">
      <dgm:prSet presAssocID="{BE729930-0D82-4D2F-85CC-EFFC82E52412}" presName="txLvl2" presStyleLbl="revTx" presStyleIdx="1" presStyleCnt="6"/>
      <dgm:spPr/>
    </dgm:pt>
    <dgm:pt modelId="{07555E39-AAF5-4239-8A75-E39BC3675FBD}" type="pres">
      <dgm:prSet presAssocID="{979278E5-71AE-440B-857D-FA59E829CBE6}" presName="smCircle" presStyleLbl="vennNode1" presStyleIdx="2" presStyleCnt="6"/>
      <dgm:spPr/>
    </dgm:pt>
    <dgm:pt modelId="{E2816FC5-3E82-AF4B-894C-CA84AA1B64E3}" type="pres">
      <dgm:prSet presAssocID="{343D9398-72DD-B847-8220-DFA04793B404}" presName="txLvl2" presStyleLbl="revTx" presStyleIdx="2" presStyleCnt="6" custScaleY="253053" custLinFactY="-5271" custLinFactNeighborX="1614" custLinFactNeighborY="-100000"/>
      <dgm:spPr/>
    </dgm:pt>
    <dgm:pt modelId="{D85A9A69-CDF5-4AA6-BD39-9BFD32D238A3}" type="pres">
      <dgm:prSet presAssocID="{52F1EECE-D2A3-3846-BD4A-C5B84753FFF9}" presName="smCircle" presStyleLbl="vennNode1" presStyleIdx="3" presStyleCnt="6"/>
      <dgm:spPr/>
    </dgm:pt>
    <dgm:pt modelId="{85395601-5614-2843-A167-A43B021E2123}" type="pres">
      <dgm:prSet presAssocID="{A816265A-A3AD-2C4B-B41D-D486C4B416EB}" presName="txLvl2" presStyleLbl="revTx" presStyleIdx="3" presStyleCnt="6" custScaleY="280806" custLinFactY="-77384" custLinFactNeighborX="1472" custLinFactNeighborY="-100000"/>
      <dgm:spPr/>
    </dgm:pt>
    <dgm:pt modelId="{9991EBC9-459E-4104-B902-DFB50CE9190A}" type="pres">
      <dgm:prSet presAssocID="{FB891600-5B63-CE4B-8067-174A895B79B2}" presName="overlap" presStyleCnt="0"/>
      <dgm:spPr/>
    </dgm:pt>
    <dgm:pt modelId="{464F9DAE-2442-4348-9FF2-23E418561393}" type="pres">
      <dgm:prSet presAssocID="{E9E23D2B-26F6-8E46-B725-CBCE0D75B952}" presName="withChildren" presStyleCnt="0"/>
      <dgm:spPr/>
    </dgm:pt>
    <dgm:pt modelId="{D906676F-2259-1E45-B3CD-37C101BCD2F4}" type="pres">
      <dgm:prSet presAssocID="{E9E23D2B-26F6-8E46-B725-CBCE0D75B952}" presName="bigCircle" presStyleLbl="vennNode1" presStyleIdx="4" presStyleCnt="6"/>
      <dgm:spPr>
        <a:solidFill>
          <a:schemeClr val="accent2">
            <a:lumMod val="40000"/>
            <a:lumOff val="60000"/>
            <a:alpha val="50000"/>
          </a:schemeClr>
        </a:solidFill>
      </dgm:spPr>
    </dgm:pt>
    <dgm:pt modelId="{4ECE7276-DF3E-D54E-A3C1-9897FB109E95}" type="pres">
      <dgm:prSet presAssocID="{E9E23D2B-26F6-8E46-B725-CBCE0D75B952}" presName="medCircle" presStyleLbl="vennNode1" presStyleIdx="5" presStyleCnt="6"/>
      <dgm:spPr>
        <a:solidFill>
          <a:schemeClr val="accent2">
            <a:lumMod val="60000"/>
            <a:lumOff val="40000"/>
            <a:alpha val="50000"/>
          </a:schemeClr>
        </a:solidFill>
      </dgm:spPr>
    </dgm:pt>
    <dgm:pt modelId="{25082C46-93FC-1C41-8DAF-0077AE0FCDEE}" type="pres">
      <dgm:prSet presAssocID="{E9E23D2B-26F6-8E46-B725-CBCE0D75B952}" presName="txLvl1" presStyleLbl="revTx" presStyleIdx="4" presStyleCnt="6"/>
      <dgm:spPr/>
    </dgm:pt>
    <dgm:pt modelId="{C9DFC414-1D63-B549-BC05-6AFDFD26597A}" type="pres">
      <dgm:prSet presAssocID="{E9E23D2B-26F6-8E46-B725-CBCE0D75B952}" presName="lin" presStyleCnt="0"/>
      <dgm:spPr/>
    </dgm:pt>
    <dgm:pt modelId="{02F47492-4D50-7940-9D5C-3D763E9C3330}" type="pres">
      <dgm:prSet presAssocID="{FBA00045-A1E3-ED4D-BF84-F6019AB21332}" presName="txLvl2" presStyleLbl="revTx" presStyleIdx="5" presStyleCnt="6" custLinFactNeighborY="10740"/>
      <dgm:spPr/>
    </dgm:pt>
  </dgm:ptLst>
  <dgm:cxnLst>
    <dgm:cxn modelId="{7245F209-009E-42D0-A0E5-DDCC38FD0C86}" type="presOf" srcId="{A816265A-A3AD-2C4B-B41D-D486C4B416EB}" destId="{85395601-5614-2843-A167-A43B021E2123}" srcOrd="0" destOrd="0" presId="urn:microsoft.com/office/officeart/2008/layout/VerticalCircleList"/>
    <dgm:cxn modelId="{99C5750B-770D-B349-B1CA-D324C0169D9B}" srcId="{CB50681B-B898-DB45-82D8-E66B66E6234B}" destId="{FB891600-5B63-CE4B-8067-174A895B79B2}" srcOrd="0" destOrd="0" parTransId="{A16AA8EB-E37A-AA4F-8E02-756BA4ED674F}" sibTransId="{AE2052BE-25F9-674F-B603-4DF30CD88E5E}"/>
    <dgm:cxn modelId="{B8D8A216-0CF4-7B41-B040-E1932B389E11}" srcId="{FB891600-5B63-CE4B-8067-174A895B79B2}" destId="{343D9398-72DD-B847-8220-DFA04793B404}" srcOrd="1" destOrd="0" parTransId="{23BC703A-4FDF-A645-B2D3-DFEE578E82A1}" sibTransId="{52F1EECE-D2A3-3846-BD4A-C5B84753FFF9}"/>
    <dgm:cxn modelId="{D0370221-217E-4492-A435-DB7FE4DD0F20}" type="presOf" srcId="{FBA00045-A1E3-ED4D-BF84-F6019AB21332}" destId="{02F47492-4D50-7940-9D5C-3D763E9C3330}" srcOrd="0" destOrd="0" presId="urn:microsoft.com/office/officeart/2008/layout/VerticalCircleList"/>
    <dgm:cxn modelId="{302B5742-6FF1-0B4A-87A7-37C36E717F08}" type="presOf" srcId="{CB50681B-B898-DB45-82D8-E66B66E6234B}" destId="{6CE9D1B3-79CC-E548-8AC5-743B5A30A0DD}" srcOrd="0" destOrd="0" presId="urn:microsoft.com/office/officeart/2008/layout/VerticalCircleList"/>
    <dgm:cxn modelId="{0F134A69-F413-4A5B-A8A8-2EDBBCD698C2}" type="presOf" srcId="{BE729930-0D82-4D2F-85CC-EFFC82E52412}" destId="{8460103D-06C8-4FEA-9284-4762F1751360}" srcOrd="0" destOrd="0" presId="urn:microsoft.com/office/officeart/2008/layout/VerticalCircleList"/>
    <dgm:cxn modelId="{14C65477-FE2C-8948-B1B5-C4CAC89B86D0}" srcId="{FB891600-5B63-CE4B-8067-174A895B79B2}" destId="{A816265A-A3AD-2C4B-B41D-D486C4B416EB}" srcOrd="2" destOrd="0" parTransId="{93328D50-ABF5-544F-89DF-7057875244DB}" sibTransId="{3FC6E59A-E857-354F-B32F-03D5A7B0C1DC}"/>
    <dgm:cxn modelId="{79406591-7718-4BC7-A215-5C255588FB34}" type="presOf" srcId="{E9E23D2B-26F6-8E46-B725-CBCE0D75B952}" destId="{25082C46-93FC-1C41-8DAF-0077AE0FCDEE}" srcOrd="0" destOrd="0" presId="urn:microsoft.com/office/officeart/2008/layout/VerticalCircleList"/>
    <dgm:cxn modelId="{5FC73FB2-5E43-F544-9537-1DC1783EB0DC}" srcId="{E9E23D2B-26F6-8E46-B725-CBCE0D75B952}" destId="{FBA00045-A1E3-ED4D-BF84-F6019AB21332}" srcOrd="0" destOrd="0" parTransId="{50AE6212-3B01-DC40-8DCE-42C7CA9BD131}" sibTransId="{40594A88-4D5E-0344-9FD7-A1BF2B194C65}"/>
    <dgm:cxn modelId="{E12DA8D7-97AD-4BFF-BDAC-61EA5DB43D97}" type="presOf" srcId="{FB891600-5B63-CE4B-8067-174A895B79B2}" destId="{66D4A815-AFD1-440C-AFB3-E63F5261EF9D}" srcOrd="0" destOrd="0" presId="urn:microsoft.com/office/officeart/2008/layout/VerticalCircleList"/>
    <dgm:cxn modelId="{6CA329E6-4EE0-4CAA-A420-FC804EB314FA}" type="presOf" srcId="{343D9398-72DD-B847-8220-DFA04793B404}" destId="{E2816FC5-3E82-AF4B-894C-CA84AA1B64E3}" srcOrd="0" destOrd="0" presId="urn:microsoft.com/office/officeart/2008/layout/VerticalCircleList"/>
    <dgm:cxn modelId="{A8EBA6F8-17F3-2342-95DD-3B103E57799E}" srcId="{CB50681B-B898-DB45-82D8-E66B66E6234B}" destId="{E9E23D2B-26F6-8E46-B725-CBCE0D75B952}" srcOrd="1" destOrd="0" parTransId="{33DDE162-01AC-D44A-8B0C-5B59F2651073}" sibTransId="{C3462D0E-EDE0-074F-986C-62FF3E6B916C}"/>
    <dgm:cxn modelId="{DD6E80FE-30EB-4740-88C7-09EFBD5EE974}" srcId="{FB891600-5B63-CE4B-8067-174A895B79B2}" destId="{BE729930-0D82-4D2F-85CC-EFFC82E52412}" srcOrd="0" destOrd="0" parTransId="{CE8AB447-50CA-4A77-B922-50E247328753}" sibTransId="{979278E5-71AE-440B-857D-FA59E829CBE6}"/>
    <dgm:cxn modelId="{199EEC6A-F699-4860-9B6F-8AEB84308A3A}" type="presParOf" srcId="{6CE9D1B3-79CC-E548-8AC5-743B5A30A0DD}" destId="{A7F9412A-2839-4097-9E6F-BDFBA52EB312}" srcOrd="0" destOrd="0" presId="urn:microsoft.com/office/officeart/2008/layout/VerticalCircleList"/>
    <dgm:cxn modelId="{7C21B681-5F05-4165-976A-58C27FF8AD59}" type="presParOf" srcId="{A7F9412A-2839-4097-9E6F-BDFBA52EB312}" destId="{727B4F07-E643-4024-B9D3-8CF08415B473}" srcOrd="0" destOrd="0" presId="urn:microsoft.com/office/officeart/2008/layout/VerticalCircleList"/>
    <dgm:cxn modelId="{5D8DAA2C-0049-46F2-9A05-11D379890CEF}" type="presParOf" srcId="{A7F9412A-2839-4097-9E6F-BDFBA52EB312}" destId="{7FCC0758-2572-41AE-9D18-206E5880EED2}" srcOrd="1" destOrd="0" presId="urn:microsoft.com/office/officeart/2008/layout/VerticalCircleList"/>
    <dgm:cxn modelId="{4F6DBEE0-6180-41BA-8E16-2C419DBAA47B}" type="presParOf" srcId="{A7F9412A-2839-4097-9E6F-BDFBA52EB312}" destId="{66D4A815-AFD1-440C-AFB3-E63F5261EF9D}" srcOrd="2" destOrd="0" presId="urn:microsoft.com/office/officeart/2008/layout/VerticalCircleList"/>
    <dgm:cxn modelId="{0897271B-3BF5-44C8-8BDA-4C8AD7183E82}" type="presParOf" srcId="{A7F9412A-2839-4097-9E6F-BDFBA52EB312}" destId="{07F1D106-EA7D-426D-92CE-1F6991908B25}" srcOrd="3" destOrd="0" presId="urn:microsoft.com/office/officeart/2008/layout/VerticalCircleList"/>
    <dgm:cxn modelId="{B1B4217F-CF0C-40F6-B909-14614967075E}" type="presParOf" srcId="{07F1D106-EA7D-426D-92CE-1F6991908B25}" destId="{8460103D-06C8-4FEA-9284-4762F1751360}" srcOrd="0" destOrd="0" presId="urn:microsoft.com/office/officeart/2008/layout/VerticalCircleList"/>
    <dgm:cxn modelId="{1BD19A2F-5EAE-4B9D-B3F2-4DB2AE7F6D19}" type="presParOf" srcId="{07F1D106-EA7D-426D-92CE-1F6991908B25}" destId="{07555E39-AAF5-4239-8A75-E39BC3675FBD}" srcOrd="1" destOrd="0" presId="urn:microsoft.com/office/officeart/2008/layout/VerticalCircleList"/>
    <dgm:cxn modelId="{D623F7C0-8FB2-498A-9D44-AD1EC1DC006D}" type="presParOf" srcId="{07F1D106-EA7D-426D-92CE-1F6991908B25}" destId="{E2816FC5-3E82-AF4B-894C-CA84AA1B64E3}" srcOrd="2" destOrd="0" presId="urn:microsoft.com/office/officeart/2008/layout/VerticalCircleList"/>
    <dgm:cxn modelId="{63938BAE-E5B6-4492-83C2-00749800AD31}" type="presParOf" srcId="{07F1D106-EA7D-426D-92CE-1F6991908B25}" destId="{D85A9A69-CDF5-4AA6-BD39-9BFD32D238A3}" srcOrd="3" destOrd="0" presId="urn:microsoft.com/office/officeart/2008/layout/VerticalCircleList"/>
    <dgm:cxn modelId="{084D7C0E-8C29-4A0B-973F-B14D668471C8}" type="presParOf" srcId="{07F1D106-EA7D-426D-92CE-1F6991908B25}" destId="{85395601-5614-2843-A167-A43B021E2123}" srcOrd="4" destOrd="0" presId="urn:microsoft.com/office/officeart/2008/layout/VerticalCircleList"/>
    <dgm:cxn modelId="{E6D8F23E-0AD4-4DF0-8FEF-339EE0EA3730}" type="presParOf" srcId="{6CE9D1B3-79CC-E548-8AC5-743B5A30A0DD}" destId="{9991EBC9-459E-4104-B902-DFB50CE9190A}" srcOrd="1" destOrd="0" presId="urn:microsoft.com/office/officeart/2008/layout/VerticalCircleList"/>
    <dgm:cxn modelId="{72C8E645-72FE-4C3D-8889-C85F80F189FF}" type="presParOf" srcId="{6CE9D1B3-79CC-E548-8AC5-743B5A30A0DD}" destId="{464F9DAE-2442-4348-9FF2-23E418561393}" srcOrd="2" destOrd="0" presId="urn:microsoft.com/office/officeart/2008/layout/VerticalCircleList"/>
    <dgm:cxn modelId="{1E8DF9AC-2059-44B1-B197-4B70DB1B81FC}" type="presParOf" srcId="{464F9DAE-2442-4348-9FF2-23E418561393}" destId="{D906676F-2259-1E45-B3CD-37C101BCD2F4}" srcOrd="0" destOrd="0" presId="urn:microsoft.com/office/officeart/2008/layout/VerticalCircleList"/>
    <dgm:cxn modelId="{FC79B678-79AE-41DD-90A6-AB93116790B3}" type="presParOf" srcId="{464F9DAE-2442-4348-9FF2-23E418561393}" destId="{4ECE7276-DF3E-D54E-A3C1-9897FB109E95}" srcOrd="1" destOrd="0" presId="urn:microsoft.com/office/officeart/2008/layout/VerticalCircleList"/>
    <dgm:cxn modelId="{429A7042-307B-48A4-B595-D69A54F8890D}" type="presParOf" srcId="{464F9DAE-2442-4348-9FF2-23E418561393}" destId="{25082C46-93FC-1C41-8DAF-0077AE0FCDEE}" srcOrd="2" destOrd="0" presId="urn:microsoft.com/office/officeart/2008/layout/VerticalCircleList"/>
    <dgm:cxn modelId="{234FBDCD-1EB5-4302-B359-BB31F058D3DF}" type="presParOf" srcId="{464F9DAE-2442-4348-9FF2-23E418561393}" destId="{C9DFC414-1D63-B549-BC05-6AFDFD26597A}" srcOrd="3" destOrd="0" presId="urn:microsoft.com/office/officeart/2008/layout/VerticalCircleList"/>
    <dgm:cxn modelId="{686DE088-6FE7-4226-895C-B3AC420112BF}" type="presParOf" srcId="{C9DFC414-1D63-B549-BC05-6AFDFD26597A}" destId="{02F47492-4D50-7940-9D5C-3D763E9C3330}" srcOrd="0" destOrd="0" presId="urn:microsoft.com/office/officeart/2008/layout/Vertical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B50681B-B898-DB45-82D8-E66B66E6234B}" type="doc">
      <dgm:prSet loTypeId="urn:microsoft.com/office/officeart/2008/layout/VerticalCircleList" loCatId="" qsTypeId="urn:microsoft.com/office/officeart/2005/8/quickstyle/simple1" qsCatId="simple" csTypeId="urn:microsoft.com/office/officeart/2005/8/colors/accent1_2" csCatId="accent1" phldr="1"/>
      <dgm:spPr/>
      <dgm:t>
        <a:bodyPr/>
        <a:lstStyle/>
        <a:p>
          <a:endParaRPr lang="en-US"/>
        </a:p>
      </dgm:t>
    </dgm:pt>
    <dgm:pt modelId="{FB891600-5B63-CE4B-8067-174A895B79B2}">
      <dgm:prSet phldrT="[Text]" custT="1"/>
      <dgm:spPr/>
      <dgm:t>
        <a:bodyPr/>
        <a:lstStyle/>
        <a:p>
          <a:r>
            <a:rPr lang="en-US" sz="2800"/>
            <a:t>Similarities</a:t>
          </a:r>
        </a:p>
      </dgm:t>
    </dgm:pt>
    <dgm:pt modelId="{A16AA8EB-E37A-AA4F-8E02-756BA4ED674F}" type="parTrans" cxnId="{99C5750B-770D-B349-B1CA-D324C0169D9B}">
      <dgm:prSet/>
      <dgm:spPr/>
      <dgm:t>
        <a:bodyPr/>
        <a:lstStyle/>
        <a:p>
          <a:endParaRPr lang="en-US"/>
        </a:p>
      </dgm:t>
    </dgm:pt>
    <dgm:pt modelId="{AE2052BE-25F9-674F-B603-4DF30CD88E5E}" type="sibTrans" cxnId="{99C5750B-770D-B349-B1CA-D324C0169D9B}">
      <dgm:prSet/>
      <dgm:spPr/>
      <dgm:t>
        <a:bodyPr/>
        <a:lstStyle/>
        <a:p>
          <a:endParaRPr lang="en-US"/>
        </a:p>
      </dgm:t>
    </dgm:pt>
    <dgm:pt modelId="{343D9398-72DD-B847-8220-DFA04793B404}">
      <dgm:prSet phldrT="[Text]" custT="1"/>
      <dgm:spPr/>
      <dgm:t>
        <a:bodyPr/>
        <a:lstStyle/>
        <a:p>
          <a:pPr>
            <a:buFont typeface="Arial" panose="020B0604020202020204" pitchFamily="34" charset="0"/>
            <a:buChar char="•"/>
          </a:pPr>
          <a:r>
            <a:rPr lang="en-US" sz="1900" b="1"/>
            <a:t>Positive Correlation:</a:t>
          </a:r>
        </a:p>
        <a:p>
          <a:r>
            <a:rPr lang="en-US" sz="1900" b="0"/>
            <a:t>Home Square Footage, home-market is null, </a:t>
          </a:r>
          <a:r>
            <a:rPr lang="en-US" sz="1900" b="0" i="0"/>
            <a:t>economy-stability, Income-broad</a:t>
          </a:r>
          <a:endParaRPr lang="en-US" sz="1900"/>
        </a:p>
      </dgm:t>
    </dgm:pt>
    <dgm:pt modelId="{23BC703A-4FDF-A645-B2D3-DFEE578E82A1}" type="parTrans" cxnId="{B8D8A216-0CF4-7B41-B040-E1932B389E11}">
      <dgm:prSet/>
      <dgm:spPr/>
      <dgm:t>
        <a:bodyPr/>
        <a:lstStyle/>
        <a:p>
          <a:endParaRPr lang="en-US"/>
        </a:p>
      </dgm:t>
    </dgm:pt>
    <dgm:pt modelId="{52F1EECE-D2A3-3846-BD4A-C5B84753FFF9}" type="sibTrans" cxnId="{B8D8A216-0CF4-7B41-B040-E1932B389E11}">
      <dgm:prSet/>
      <dgm:spPr/>
      <dgm:t>
        <a:bodyPr/>
        <a:lstStyle/>
        <a:p>
          <a:endParaRPr lang="en-US"/>
        </a:p>
      </dgm:t>
    </dgm:pt>
    <dgm:pt modelId="{A816265A-A3AD-2C4B-B41D-D486C4B416EB}">
      <dgm:prSet phldrT="[Text]" custT="1"/>
      <dgm:spPr/>
      <dgm:t>
        <a:bodyPr/>
        <a:lstStyle/>
        <a:p>
          <a:r>
            <a:rPr lang="en-US" sz="1900" b="1"/>
            <a:t>Negative Correlation:</a:t>
          </a:r>
        </a:p>
        <a:p>
          <a:r>
            <a:rPr lang="en-US" sz="1900"/>
            <a:t>Dwelling type-S, Dwelling type-M, video poster, business fan, income-</a:t>
          </a:r>
          <a:r>
            <a:rPr lang="en-US" sz="1900" err="1"/>
            <a:t>hh</a:t>
          </a:r>
          <a:r>
            <a:rPr lang="en-US" sz="1900"/>
            <a:t>-broad is null</a:t>
          </a:r>
        </a:p>
        <a:p>
          <a:r>
            <a:rPr lang="en-US" sz="1900" b="1"/>
            <a:t>It’s sensitive with dwelling type-s</a:t>
          </a:r>
          <a:endParaRPr lang="en-US" sz="1900" b="1" i="0"/>
        </a:p>
      </dgm:t>
    </dgm:pt>
    <dgm:pt modelId="{93328D50-ABF5-544F-89DF-7057875244DB}" type="parTrans" cxnId="{14C65477-FE2C-8948-B1B5-C4CAC89B86D0}">
      <dgm:prSet/>
      <dgm:spPr/>
      <dgm:t>
        <a:bodyPr/>
        <a:lstStyle/>
        <a:p>
          <a:endParaRPr lang="en-US"/>
        </a:p>
      </dgm:t>
    </dgm:pt>
    <dgm:pt modelId="{3FC6E59A-E857-354F-B32F-03D5A7B0C1DC}" type="sibTrans" cxnId="{14C65477-FE2C-8948-B1B5-C4CAC89B86D0}">
      <dgm:prSet/>
      <dgm:spPr/>
      <dgm:t>
        <a:bodyPr/>
        <a:lstStyle/>
        <a:p>
          <a:endParaRPr lang="en-US"/>
        </a:p>
      </dgm:t>
    </dgm:pt>
    <dgm:pt modelId="{6CE9D1B3-79CC-E548-8AC5-743B5A30A0DD}" type="pres">
      <dgm:prSet presAssocID="{CB50681B-B898-DB45-82D8-E66B66E6234B}" presName="Name0" presStyleCnt="0">
        <dgm:presLayoutVars>
          <dgm:dir/>
        </dgm:presLayoutVars>
      </dgm:prSet>
      <dgm:spPr/>
    </dgm:pt>
    <dgm:pt modelId="{2C480115-0408-3941-899F-0ED658843DDD}" type="pres">
      <dgm:prSet presAssocID="{FB891600-5B63-CE4B-8067-174A895B79B2}" presName="withChildren" presStyleCnt="0"/>
      <dgm:spPr/>
    </dgm:pt>
    <dgm:pt modelId="{DD61E010-E319-F547-ADDF-BA07032F38D4}" type="pres">
      <dgm:prSet presAssocID="{FB891600-5B63-CE4B-8067-174A895B79B2}" presName="bigCircle" presStyleLbl="vennNode1" presStyleIdx="0" presStyleCnt="3" custScaleX="89362" custScaleY="89362" custLinFactNeighborX="1885" custLinFactNeighborY="-548"/>
      <dgm:spPr>
        <a:solidFill>
          <a:schemeClr val="accent2">
            <a:lumMod val="40000"/>
            <a:lumOff val="60000"/>
            <a:alpha val="50000"/>
          </a:schemeClr>
        </a:solidFill>
      </dgm:spPr>
    </dgm:pt>
    <dgm:pt modelId="{B0B11072-1DF9-F54E-BBE4-21B9D2DC0E45}" type="pres">
      <dgm:prSet presAssocID="{FB891600-5B63-CE4B-8067-174A895B79B2}" presName="medCircle" presStyleLbl="vennNode1" presStyleIdx="1" presStyleCnt="3" custLinFactNeighborX="20129" custLinFactNeighborY="1830"/>
      <dgm:spPr>
        <a:solidFill>
          <a:schemeClr val="accent2">
            <a:lumMod val="60000"/>
            <a:lumOff val="40000"/>
            <a:alpha val="50000"/>
          </a:schemeClr>
        </a:solidFill>
      </dgm:spPr>
    </dgm:pt>
    <dgm:pt modelId="{27B36801-2E69-F849-884D-7029172649F3}" type="pres">
      <dgm:prSet presAssocID="{FB891600-5B63-CE4B-8067-174A895B79B2}" presName="txLvl1" presStyleLbl="revTx" presStyleIdx="0" presStyleCnt="3"/>
      <dgm:spPr/>
    </dgm:pt>
    <dgm:pt modelId="{4116A17D-687C-744D-98E0-608F60A102E1}" type="pres">
      <dgm:prSet presAssocID="{FB891600-5B63-CE4B-8067-174A895B79B2}" presName="lin" presStyleCnt="0"/>
      <dgm:spPr/>
    </dgm:pt>
    <dgm:pt modelId="{E2816FC5-3E82-AF4B-894C-CA84AA1B64E3}" type="pres">
      <dgm:prSet presAssocID="{343D9398-72DD-B847-8220-DFA04793B404}" presName="txLvl2" presStyleLbl="revTx" presStyleIdx="1" presStyleCnt="3" custScaleY="253053" custLinFactY="-5271" custLinFactNeighborX="1614" custLinFactNeighborY="-100000"/>
      <dgm:spPr/>
    </dgm:pt>
    <dgm:pt modelId="{5EE1B844-56C2-0F4C-B12F-B188A0D60ED0}" type="pres">
      <dgm:prSet presAssocID="{52F1EECE-D2A3-3846-BD4A-C5B84753FFF9}" presName="smCircle" presStyleLbl="vennNode1" presStyleIdx="2" presStyleCnt="3" custAng="20743430"/>
      <dgm:spPr/>
    </dgm:pt>
    <dgm:pt modelId="{85395601-5614-2843-A167-A43B021E2123}" type="pres">
      <dgm:prSet presAssocID="{A816265A-A3AD-2C4B-B41D-D486C4B416EB}" presName="txLvl2" presStyleLbl="revTx" presStyleIdx="2" presStyleCnt="3" custScaleY="280806" custLinFactY="-29655" custLinFactNeighborX="1472" custLinFactNeighborY="-100000"/>
      <dgm:spPr/>
    </dgm:pt>
  </dgm:ptLst>
  <dgm:cxnLst>
    <dgm:cxn modelId="{99C5750B-770D-B349-B1CA-D324C0169D9B}" srcId="{CB50681B-B898-DB45-82D8-E66B66E6234B}" destId="{FB891600-5B63-CE4B-8067-174A895B79B2}" srcOrd="0" destOrd="0" parTransId="{A16AA8EB-E37A-AA4F-8E02-756BA4ED674F}" sibTransId="{AE2052BE-25F9-674F-B603-4DF30CD88E5E}"/>
    <dgm:cxn modelId="{B8D8A216-0CF4-7B41-B040-E1932B389E11}" srcId="{FB891600-5B63-CE4B-8067-174A895B79B2}" destId="{343D9398-72DD-B847-8220-DFA04793B404}" srcOrd="0" destOrd="0" parTransId="{23BC703A-4FDF-A645-B2D3-DFEE578E82A1}" sibTransId="{52F1EECE-D2A3-3846-BD4A-C5B84753FFF9}"/>
    <dgm:cxn modelId="{64BAC52F-48CC-3E43-9A2F-0EB5D1015575}" type="presOf" srcId="{FB891600-5B63-CE4B-8067-174A895B79B2}" destId="{27B36801-2E69-F849-884D-7029172649F3}" srcOrd="0" destOrd="0" presId="urn:microsoft.com/office/officeart/2008/layout/VerticalCircleList"/>
    <dgm:cxn modelId="{9D314D32-C86B-1641-AE3C-2B239BB693CF}" type="presOf" srcId="{343D9398-72DD-B847-8220-DFA04793B404}" destId="{E2816FC5-3E82-AF4B-894C-CA84AA1B64E3}" srcOrd="0" destOrd="0" presId="urn:microsoft.com/office/officeart/2008/layout/VerticalCircleList"/>
    <dgm:cxn modelId="{302B5742-6FF1-0B4A-87A7-37C36E717F08}" type="presOf" srcId="{CB50681B-B898-DB45-82D8-E66B66E6234B}" destId="{6CE9D1B3-79CC-E548-8AC5-743B5A30A0DD}" srcOrd="0" destOrd="0" presId="urn:microsoft.com/office/officeart/2008/layout/VerticalCircleList"/>
    <dgm:cxn modelId="{14C65477-FE2C-8948-B1B5-C4CAC89B86D0}" srcId="{FB891600-5B63-CE4B-8067-174A895B79B2}" destId="{A816265A-A3AD-2C4B-B41D-D486C4B416EB}" srcOrd="1" destOrd="0" parTransId="{93328D50-ABF5-544F-89DF-7057875244DB}" sibTransId="{3FC6E59A-E857-354F-B32F-03D5A7B0C1DC}"/>
    <dgm:cxn modelId="{58E723BC-6AA7-1A4E-940C-1A9E3DCDA2F4}" type="presOf" srcId="{A816265A-A3AD-2C4B-B41D-D486C4B416EB}" destId="{85395601-5614-2843-A167-A43B021E2123}" srcOrd="0" destOrd="0" presId="urn:microsoft.com/office/officeart/2008/layout/VerticalCircleList"/>
    <dgm:cxn modelId="{DE694D2F-A21C-6C4D-9796-A5D593A9898D}" type="presParOf" srcId="{6CE9D1B3-79CC-E548-8AC5-743B5A30A0DD}" destId="{2C480115-0408-3941-899F-0ED658843DDD}" srcOrd="0" destOrd="0" presId="urn:microsoft.com/office/officeart/2008/layout/VerticalCircleList"/>
    <dgm:cxn modelId="{D4565BAF-32DC-164F-A59C-A6ED48420C3F}" type="presParOf" srcId="{2C480115-0408-3941-899F-0ED658843DDD}" destId="{DD61E010-E319-F547-ADDF-BA07032F38D4}" srcOrd="0" destOrd="0" presId="urn:microsoft.com/office/officeart/2008/layout/VerticalCircleList"/>
    <dgm:cxn modelId="{3EE0E965-9659-1140-9EC2-57A8683BFE58}" type="presParOf" srcId="{2C480115-0408-3941-899F-0ED658843DDD}" destId="{B0B11072-1DF9-F54E-BBE4-21B9D2DC0E45}" srcOrd="1" destOrd="0" presId="urn:microsoft.com/office/officeart/2008/layout/VerticalCircleList"/>
    <dgm:cxn modelId="{6A310DFB-5FB7-B149-BC5C-B7317A797963}" type="presParOf" srcId="{2C480115-0408-3941-899F-0ED658843DDD}" destId="{27B36801-2E69-F849-884D-7029172649F3}" srcOrd="2" destOrd="0" presId="urn:microsoft.com/office/officeart/2008/layout/VerticalCircleList"/>
    <dgm:cxn modelId="{AA8A8417-1B11-6C4C-8E88-904851407FAB}" type="presParOf" srcId="{2C480115-0408-3941-899F-0ED658843DDD}" destId="{4116A17D-687C-744D-98E0-608F60A102E1}" srcOrd="3" destOrd="0" presId="urn:microsoft.com/office/officeart/2008/layout/VerticalCircleList"/>
    <dgm:cxn modelId="{3BA0BF4A-CEBB-2F4A-A72F-59802708AA57}" type="presParOf" srcId="{4116A17D-687C-744D-98E0-608F60A102E1}" destId="{E2816FC5-3E82-AF4B-894C-CA84AA1B64E3}" srcOrd="0" destOrd="0" presId="urn:microsoft.com/office/officeart/2008/layout/VerticalCircleList"/>
    <dgm:cxn modelId="{CAD1FC8F-A1A2-E14B-9418-B25854CE414C}" type="presParOf" srcId="{4116A17D-687C-744D-98E0-608F60A102E1}" destId="{5EE1B844-56C2-0F4C-B12F-B188A0D60ED0}" srcOrd="1" destOrd="0" presId="urn:microsoft.com/office/officeart/2008/layout/VerticalCircleList"/>
    <dgm:cxn modelId="{2E7F2BC4-8F73-FA47-8934-A7183259C88F}" type="presParOf" srcId="{4116A17D-687C-744D-98E0-608F60A102E1}" destId="{85395601-5614-2843-A167-A43B021E2123}"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CF727BE-6EE2-4B42-A0D3-44C26CE7A56F}" type="doc">
      <dgm:prSet loTypeId="urn:microsoft.com/office/officeart/2005/8/layout/vList6" loCatId="process" qsTypeId="urn:microsoft.com/office/officeart/2005/8/quickstyle/simple1" qsCatId="simple" csTypeId="urn:microsoft.com/office/officeart/2005/8/colors/accent2_2" csCatId="accent2" phldr="1"/>
      <dgm:spPr/>
      <dgm:t>
        <a:bodyPr/>
        <a:lstStyle/>
        <a:p>
          <a:endParaRPr lang="en-US"/>
        </a:p>
      </dgm:t>
    </dgm:pt>
    <dgm:pt modelId="{F17CFAD0-CB53-434E-B01B-ADF1D1117594}">
      <dgm:prSet phldrT="[Text]" custT="1"/>
      <dgm:spPr/>
      <dgm:t>
        <a:bodyPr/>
        <a:lstStyle/>
        <a:p>
          <a:pPr rtl="0"/>
          <a:r>
            <a:rPr lang="en-US" sz="3000">
              <a:latin typeface="Calibri"/>
            </a:rPr>
            <a:t>Statistical Modeling</a:t>
          </a:r>
          <a:endParaRPr lang="en-US" sz="3000"/>
        </a:p>
      </dgm:t>
    </dgm:pt>
    <dgm:pt modelId="{F52A7D8C-EC12-405C-974A-CE1DB5CA90BF}" type="parTrans" cxnId="{0340BC68-B4D4-41D0-B6E2-0152842B087B}">
      <dgm:prSet/>
      <dgm:spPr/>
      <dgm:t>
        <a:bodyPr/>
        <a:lstStyle/>
        <a:p>
          <a:endParaRPr lang="en-US"/>
        </a:p>
      </dgm:t>
    </dgm:pt>
    <dgm:pt modelId="{E95F0F30-303C-4704-955C-B922B2950470}" type="sibTrans" cxnId="{0340BC68-B4D4-41D0-B6E2-0152842B087B}">
      <dgm:prSet/>
      <dgm:spPr/>
      <dgm:t>
        <a:bodyPr/>
        <a:lstStyle/>
        <a:p>
          <a:endParaRPr lang="en-US"/>
        </a:p>
      </dgm:t>
    </dgm:pt>
    <dgm:pt modelId="{2DB2BC58-DAB6-4CD4-B25A-632521E1F53E}">
      <dgm:prSet phldrT="[Text]" phldr="0"/>
      <dgm:spPr/>
      <dgm:t>
        <a:bodyPr/>
        <a:lstStyle/>
        <a:p>
          <a:pPr rtl="0"/>
          <a:r>
            <a:rPr lang="en-US">
              <a:latin typeface="Calibri"/>
            </a:rPr>
            <a:t>Purpose: Help to interpret feature</a:t>
          </a:r>
          <a:endParaRPr lang="en-US"/>
        </a:p>
      </dgm:t>
    </dgm:pt>
    <dgm:pt modelId="{E99D93D4-ABF7-4828-9C48-C1967166FCB3}" type="parTrans" cxnId="{D101295C-5549-4872-918B-163215F9467F}">
      <dgm:prSet/>
      <dgm:spPr/>
      <dgm:t>
        <a:bodyPr/>
        <a:lstStyle/>
        <a:p>
          <a:endParaRPr lang="en-US"/>
        </a:p>
      </dgm:t>
    </dgm:pt>
    <dgm:pt modelId="{B783F33A-31B3-46A2-8967-992C2B703DCF}" type="sibTrans" cxnId="{D101295C-5549-4872-918B-163215F9467F}">
      <dgm:prSet/>
      <dgm:spPr/>
      <dgm:t>
        <a:bodyPr/>
        <a:lstStyle/>
        <a:p>
          <a:endParaRPr lang="en-US"/>
        </a:p>
      </dgm:t>
    </dgm:pt>
    <dgm:pt modelId="{06E84380-9CEE-4818-91DD-5BCC77CDA03C}">
      <dgm:prSet phldrT="[Text]" phldr="0"/>
      <dgm:spPr/>
      <dgm:t>
        <a:bodyPr/>
        <a:lstStyle/>
        <a:p>
          <a:pPr rtl="0"/>
          <a:r>
            <a:rPr lang="en-US">
              <a:latin typeface="Calibri"/>
            </a:rPr>
            <a:t>Find key feature for each program with statistical significance</a:t>
          </a:r>
          <a:endParaRPr lang="en-US"/>
        </a:p>
      </dgm:t>
    </dgm:pt>
    <dgm:pt modelId="{AE56E317-7D0A-419B-8B03-626BDF9CDEE8}" type="parTrans" cxnId="{B9B1650D-DEAF-44B1-98E9-18E776684EC8}">
      <dgm:prSet/>
      <dgm:spPr/>
      <dgm:t>
        <a:bodyPr/>
        <a:lstStyle/>
        <a:p>
          <a:endParaRPr lang="en-US"/>
        </a:p>
      </dgm:t>
    </dgm:pt>
    <dgm:pt modelId="{9FF59FD7-6970-4C65-A6AB-DE0CC7375339}" type="sibTrans" cxnId="{B9B1650D-DEAF-44B1-98E9-18E776684EC8}">
      <dgm:prSet/>
      <dgm:spPr/>
      <dgm:t>
        <a:bodyPr/>
        <a:lstStyle/>
        <a:p>
          <a:endParaRPr lang="en-US"/>
        </a:p>
      </dgm:t>
    </dgm:pt>
    <dgm:pt modelId="{B423B553-8D6B-461B-B7B5-A70E679FDC64}">
      <dgm:prSet phldrT="[Text]" custT="1"/>
      <dgm:spPr/>
      <dgm:t>
        <a:bodyPr/>
        <a:lstStyle/>
        <a:p>
          <a:pPr rtl="0"/>
          <a:r>
            <a:rPr lang="en-US" sz="3000">
              <a:latin typeface="Calibri"/>
            </a:rPr>
            <a:t>Machine Learning</a:t>
          </a:r>
          <a:endParaRPr lang="en-US" sz="3000"/>
        </a:p>
      </dgm:t>
    </dgm:pt>
    <dgm:pt modelId="{E03EDD5D-0C5F-42F0-AE3D-A9C4DB01CAB8}" type="parTrans" cxnId="{5168F9B6-6A55-43EF-91E1-54CD242F9ED7}">
      <dgm:prSet/>
      <dgm:spPr/>
      <dgm:t>
        <a:bodyPr/>
        <a:lstStyle/>
        <a:p>
          <a:endParaRPr lang="en-US"/>
        </a:p>
      </dgm:t>
    </dgm:pt>
    <dgm:pt modelId="{73A95DE0-103A-498F-9E33-961FBE021133}" type="sibTrans" cxnId="{5168F9B6-6A55-43EF-91E1-54CD242F9ED7}">
      <dgm:prSet/>
      <dgm:spPr/>
      <dgm:t>
        <a:bodyPr/>
        <a:lstStyle/>
        <a:p>
          <a:endParaRPr lang="en-US"/>
        </a:p>
      </dgm:t>
    </dgm:pt>
    <dgm:pt modelId="{E86913F5-A3DE-4611-9826-38E1AA8D9EAD}">
      <dgm:prSet phldrT="[Text]" phldr="0"/>
      <dgm:spPr/>
      <dgm:t>
        <a:bodyPr/>
        <a:lstStyle/>
        <a:p>
          <a:pPr rtl="0"/>
          <a:r>
            <a:rPr lang="en-US">
              <a:latin typeface="Calibri"/>
            </a:rPr>
            <a:t>Purpose: Predictive accuracy</a:t>
          </a:r>
          <a:endParaRPr lang="en-US"/>
        </a:p>
      </dgm:t>
    </dgm:pt>
    <dgm:pt modelId="{08085C45-9451-4B4C-BDCD-DABE2FC31D82}" type="parTrans" cxnId="{50164BCD-14E0-41E8-9967-3BC8F681B3E8}">
      <dgm:prSet/>
      <dgm:spPr/>
      <dgm:t>
        <a:bodyPr/>
        <a:lstStyle/>
        <a:p>
          <a:endParaRPr lang="en-US"/>
        </a:p>
      </dgm:t>
    </dgm:pt>
    <dgm:pt modelId="{18E77D97-B83F-44C9-8DA3-1A9740D0ADE9}" type="sibTrans" cxnId="{50164BCD-14E0-41E8-9967-3BC8F681B3E8}">
      <dgm:prSet/>
      <dgm:spPr/>
      <dgm:t>
        <a:bodyPr/>
        <a:lstStyle/>
        <a:p>
          <a:endParaRPr lang="en-US"/>
        </a:p>
      </dgm:t>
    </dgm:pt>
    <dgm:pt modelId="{E3E57535-E477-458B-9616-A11F5A6F0F4B}">
      <dgm:prSet phldrT="[Text]" phldr="0"/>
      <dgm:spPr/>
      <dgm:t>
        <a:bodyPr/>
        <a:lstStyle/>
        <a:p>
          <a:pPr rtl="0"/>
          <a:r>
            <a:rPr lang="en-US">
              <a:latin typeface="Calibri"/>
            </a:rPr>
            <a:t>Find ideal model with high accuracy to be used in production</a:t>
          </a:r>
          <a:endParaRPr lang="en-US"/>
        </a:p>
      </dgm:t>
    </dgm:pt>
    <dgm:pt modelId="{E57125A7-2903-4754-9895-AE30CF2289B9}" type="parTrans" cxnId="{95F2EA5A-6B5E-4D71-ACBE-78A3CD340DEC}">
      <dgm:prSet/>
      <dgm:spPr/>
      <dgm:t>
        <a:bodyPr/>
        <a:lstStyle/>
        <a:p>
          <a:endParaRPr lang="en-US"/>
        </a:p>
      </dgm:t>
    </dgm:pt>
    <dgm:pt modelId="{C44569D2-0B78-4967-8D22-4F9E11C41151}" type="sibTrans" cxnId="{95F2EA5A-6B5E-4D71-ACBE-78A3CD340DEC}">
      <dgm:prSet/>
      <dgm:spPr/>
      <dgm:t>
        <a:bodyPr/>
        <a:lstStyle/>
        <a:p>
          <a:endParaRPr lang="en-US"/>
        </a:p>
      </dgm:t>
    </dgm:pt>
    <dgm:pt modelId="{E665934C-768D-4EBA-A321-1892EB118F31}" type="pres">
      <dgm:prSet presAssocID="{3CF727BE-6EE2-4B42-A0D3-44C26CE7A56F}" presName="Name0" presStyleCnt="0">
        <dgm:presLayoutVars>
          <dgm:dir/>
          <dgm:animLvl val="lvl"/>
          <dgm:resizeHandles/>
        </dgm:presLayoutVars>
      </dgm:prSet>
      <dgm:spPr/>
    </dgm:pt>
    <dgm:pt modelId="{0E61E9E0-EEDA-483A-BF5E-6E98B61E2CF0}" type="pres">
      <dgm:prSet presAssocID="{F17CFAD0-CB53-434E-B01B-ADF1D1117594}" presName="linNode" presStyleCnt="0"/>
      <dgm:spPr/>
    </dgm:pt>
    <dgm:pt modelId="{BCE49E2B-F4D4-4A12-B183-B396A11C7037}" type="pres">
      <dgm:prSet presAssocID="{F17CFAD0-CB53-434E-B01B-ADF1D1117594}" presName="parentShp" presStyleLbl="node1" presStyleIdx="0" presStyleCnt="2">
        <dgm:presLayoutVars>
          <dgm:bulletEnabled val="1"/>
        </dgm:presLayoutVars>
      </dgm:prSet>
      <dgm:spPr/>
    </dgm:pt>
    <dgm:pt modelId="{E9548293-B738-4EA5-8C33-3BAA4C724D88}" type="pres">
      <dgm:prSet presAssocID="{F17CFAD0-CB53-434E-B01B-ADF1D1117594}" presName="childShp" presStyleLbl="bgAccFollowNode1" presStyleIdx="0" presStyleCnt="2">
        <dgm:presLayoutVars>
          <dgm:bulletEnabled val="1"/>
        </dgm:presLayoutVars>
      </dgm:prSet>
      <dgm:spPr/>
    </dgm:pt>
    <dgm:pt modelId="{260EF30B-6D20-4BC9-A683-3D0F7D695FA2}" type="pres">
      <dgm:prSet presAssocID="{E95F0F30-303C-4704-955C-B922B2950470}" presName="spacing" presStyleCnt="0"/>
      <dgm:spPr/>
    </dgm:pt>
    <dgm:pt modelId="{53E08816-30B2-4EF5-ABF4-A5DBCC10B2CE}" type="pres">
      <dgm:prSet presAssocID="{B423B553-8D6B-461B-B7B5-A70E679FDC64}" presName="linNode" presStyleCnt="0"/>
      <dgm:spPr/>
    </dgm:pt>
    <dgm:pt modelId="{BC0A83FF-944C-4DA1-985A-5AB0C5C83F1A}" type="pres">
      <dgm:prSet presAssocID="{B423B553-8D6B-461B-B7B5-A70E679FDC64}" presName="parentShp" presStyleLbl="node1" presStyleIdx="1" presStyleCnt="2">
        <dgm:presLayoutVars>
          <dgm:bulletEnabled val="1"/>
        </dgm:presLayoutVars>
      </dgm:prSet>
      <dgm:spPr/>
    </dgm:pt>
    <dgm:pt modelId="{88C85C78-A28C-487F-ABC8-4573C49332F8}" type="pres">
      <dgm:prSet presAssocID="{B423B553-8D6B-461B-B7B5-A70E679FDC64}" presName="childShp" presStyleLbl="bgAccFollowNode1" presStyleIdx="1" presStyleCnt="2">
        <dgm:presLayoutVars>
          <dgm:bulletEnabled val="1"/>
        </dgm:presLayoutVars>
      </dgm:prSet>
      <dgm:spPr/>
    </dgm:pt>
  </dgm:ptLst>
  <dgm:cxnLst>
    <dgm:cxn modelId="{B9B1650D-DEAF-44B1-98E9-18E776684EC8}" srcId="{F17CFAD0-CB53-434E-B01B-ADF1D1117594}" destId="{06E84380-9CEE-4818-91DD-5BCC77CDA03C}" srcOrd="1" destOrd="0" parTransId="{AE56E317-7D0A-419B-8B03-626BDF9CDEE8}" sibTransId="{9FF59FD7-6970-4C65-A6AB-DE0CC7375339}"/>
    <dgm:cxn modelId="{BAF50836-87D6-4146-B803-C6BF63F721DD}" type="presOf" srcId="{B423B553-8D6B-461B-B7B5-A70E679FDC64}" destId="{BC0A83FF-944C-4DA1-985A-5AB0C5C83F1A}" srcOrd="0" destOrd="0" presId="urn:microsoft.com/office/officeart/2005/8/layout/vList6"/>
    <dgm:cxn modelId="{CEA2183A-7A93-4D57-9113-C4C96D086EC3}" type="presOf" srcId="{E3E57535-E477-458B-9616-A11F5A6F0F4B}" destId="{88C85C78-A28C-487F-ABC8-4573C49332F8}" srcOrd="0" destOrd="1" presId="urn:microsoft.com/office/officeart/2005/8/layout/vList6"/>
    <dgm:cxn modelId="{F98CB93C-A21E-4EA3-AC45-D2DBA5A99324}" type="presOf" srcId="{F17CFAD0-CB53-434E-B01B-ADF1D1117594}" destId="{BCE49E2B-F4D4-4A12-B183-B396A11C7037}" srcOrd="0" destOrd="0" presId="urn:microsoft.com/office/officeart/2005/8/layout/vList6"/>
    <dgm:cxn modelId="{A837045C-81E8-4EC7-8616-1E7E74DAE415}" type="presOf" srcId="{06E84380-9CEE-4818-91DD-5BCC77CDA03C}" destId="{E9548293-B738-4EA5-8C33-3BAA4C724D88}" srcOrd="0" destOrd="1" presId="urn:microsoft.com/office/officeart/2005/8/layout/vList6"/>
    <dgm:cxn modelId="{D101295C-5549-4872-918B-163215F9467F}" srcId="{F17CFAD0-CB53-434E-B01B-ADF1D1117594}" destId="{2DB2BC58-DAB6-4CD4-B25A-632521E1F53E}" srcOrd="0" destOrd="0" parTransId="{E99D93D4-ABF7-4828-9C48-C1967166FCB3}" sibTransId="{B783F33A-31B3-46A2-8967-992C2B703DCF}"/>
    <dgm:cxn modelId="{0340BC68-B4D4-41D0-B6E2-0152842B087B}" srcId="{3CF727BE-6EE2-4B42-A0D3-44C26CE7A56F}" destId="{F17CFAD0-CB53-434E-B01B-ADF1D1117594}" srcOrd="0" destOrd="0" parTransId="{F52A7D8C-EC12-405C-974A-CE1DB5CA90BF}" sibTransId="{E95F0F30-303C-4704-955C-B922B2950470}"/>
    <dgm:cxn modelId="{7C03AB74-0D94-4263-881C-171D8A3AB1C5}" type="presOf" srcId="{3CF727BE-6EE2-4B42-A0D3-44C26CE7A56F}" destId="{E665934C-768D-4EBA-A321-1892EB118F31}" srcOrd="0" destOrd="0" presId="urn:microsoft.com/office/officeart/2005/8/layout/vList6"/>
    <dgm:cxn modelId="{95F2EA5A-6B5E-4D71-ACBE-78A3CD340DEC}" srcId="{B423B553-8D6B-461B-B7B5-A70E679FDC64}" destId="{E3E57535-E477-458B-9616-A11F5A6F0F4B}" srcOrd="1" destOrd="0" parTransId="{E57125A7-2903-4754-9895-AE30CF2289B9}" sibTransId="{C44569D2-0B78-4967-8D22-4F9E11C41151}"/>
    <dgm:cxn modelId="{5168F9B6-6A55-43EF-91E1-54CD242F9ED7}" srcId="{3CF727BE-6EE2-4B42-A0D3-44C26CE7A56F}" destId="{B423B553-8D6B-461B-B7B5-A70E679FDC64}" srcOrd="1" destOrd="0" parTransId="{E03EDD5D-0C5F-42F0-AE3D-A9C4DB01CAB8}" sibTransId="{73A95DE0-103A-498F-9E33-961FBE021133}"/>
    <dgm:cxn modelId="{61712BBC-2B54-4243-BC59-6DE0E9CB5095}" type="presOf" srcId="{2DB2BC58-DAB6-4CD4-B25A-632521E1F53E}" destId="{E9548293-B738-4EA5-8C33-3BAA4C724D88}" srcOrd="0" destOrd="0" presId="urn:microsoft.com/office/officeart/2005/8/layout/vList6"/>
    <dgm:cxn modelId="{50164BCD-14E0-41E8-9967-3BC8F681B3E8}" srcId="{B423B553-8D6B-461B-B7B5-A70E679FDC64}" destId="{E86913F5-A3DE-4611-9826-38E1AA8D9EAD}" srcOrd="0" destOrd="0" parTransId="{08085C45-9451-4B4C-BDCD-DABE2FC31D82}" sibTransId="{18E77D97-B83F-44C9-8DA3-1A9740D0ADE9}"/>
    <dgm:cxn modelId="{592815CF-D80A-4F6C-9A39-031814F9AF7D}" type="presOf" srcId="{E86913F5-A3DE-4611-9826-38E1AA8D9EAD}" destId="{88C85C78-A28C-487F-ABC8-4573C49332F8}" srcOrd="0" destOrd="0" presId="urn:microsoft.com/office/officeart/2005/8/layout/vList6"/>
    <dgm:cxn modelId="{0C6FE47C-EA4A-4B43-BEE3-FEBAAE9F6CAA}" type="presParOf" srcId="{E665934C-768D-4EBA-A321-1892EB118F31}" destId="{0E61E9E0-EEDA-483A-BF5E-6E98B61E2CF0}" srcOrd="0" destOrd="0" presId="urn:microsoft.com/office/officeart/2005/8/layout/vList6"/>
    <dgm:cxn modelId="{481D3D33-3C3E-4C1F-9B86-A123C2DCFB01}" type="presParOf" srcId="{0E61E9E0-EEDA-483A-BF5E-6E98B61E2CF0}" destId="{BCE49E2B-F4D4-4A12-B183-B396A11C7037}" srcOrd="0" destOrd="0" presId="urn:microsoft.com/office/officeart/2005/8/layout/vList6"/>
    <dgm:cxn modelId="{B9463907-4EAB-46D6-8DB9-80A32A49A923}" type="presParOf" srcId="{0E61E9E0-EEDA-483A-BF5E-6E98B61E2CF0}" destId="{E9548293-B738-4EA5-8C33-3BAA4C724D88}" srcOrd="1" destOrd="0" presId="urn:microsoft.com/office/officeart/2005/8/layout/vList6"/>
    <dgm:cxn modelId="{C4E315B9-B1D2-499D-9BE0-D99E73634102}" type="presParOf" srcId="{E665934C-768D-4EBA-A321-1892EB118F31}" destId="{260EF30B-6D20-4BC9-A683-3D0F7D695FA2}" srcOrd="1" destOrd="0" presId="urn:microsoft.com/office/officeart/2005/8/layout/vList6"/>
    <dgm:cxn modelId="{FCA0DC0B-3F01-46F7-B2B7-B79C88498AA0}" type="presParOf" srcId="{E665934C-768D-4EBA-A321-1892EB118F31}" destId="{53E08816-30B2-4EF5-ABF4-A5DBCC10B2CE}" srcOrd="2" destOrd="0" presId="urn:microsoft.com/office/officeart/2005/8/layout/vList6"/>
    <dgm:cxn modelId="{81318E3E-7599-4FB8-9F49-49F3CE84C83F}" type="presParOf" srcId="{53E08816-30B2-4EF5-ABF4-A5DBCC10B2CE}" destId="{BC0A83FF-944C-4DA1-985A-5AB0C5C83F1A}" srcOrd="0" destOrd="0" presId="urn:microsoft.com/office/officeart/2005/8/layout/vList6"/>
    <dgm:cxn modelId="{AFD03798-BA49-4A34-BA2C-3C9F18F94C66}" type="presParOf" srcId="{53E08816-30B2-4EF5-ABF4-A5DBCC10B2CE}" destId="{88C85C78-A28C-487F-ABC8-4573C49332F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47DADAB-5CA9-41ED-8813-1DBE5004061C}" type="doc">
      <dgm:prSet loTypeId="urn:microsoft.com/office/officeart/2005/8/layout/chevron2" loCatId="process" qsTypeId="urn:microsoft.com/office/officeart/2005/8/quickstyle/simple1" qsCatId="simple" csTypeId="urn:microsoft.com/office/officeart/2005/8/colors/accent2_3" csCatId="accent2" phldr="1"/>
      <dgm:spPr/>
      <dgm:t>
        <a:bodyPr/>
        <a:lstStyle/>
        <a:p>
          <a:endParaRPr lang="en-US"/>
        </a:p>
      </dgm:t>
    </dgm:pt>
    <dgm:pt modelId="{513620B3-A364-4D6E-9B0E-534A145AB970}">
      <dgm:prSet phldrT="[Text]" phldr="0" custT="1"/>
      <dgm:spPr/>
      <dgm:t>
        <a:bodyPr/>
        <a:lstStyle/>
        <a:p>
          <a:pPr rtl="0"/>
          <a:r>
            <a:rPr lang="en-US" sz="1600" b="1" dirty="0">
              <a:solidFill>
                <a:srgbClr val="000000"/>
              </a:solidFill>
              <a:latin typeface="Roboto" panose="02000000000000000000" pitchFamily="2" charset="0"/>
              <a:ea typeface="Roboto" panose="02000000000000000000" pitchFamily="2" charset="0"/>
              <a:cs typeface="Roboto" panose="02000000000000000000" pitchFamily="2" charset="0"/>
            </a:rPr>
            <a:t>Solar PV SOP</a:t>
          </a:r>
          <a:endParaRPr lang="en-US" sz="1600" b="1" dirty="0">
            <a:latin typeface="Roboto" panose="02000000000000000000" pitchFamily="2" charset="0"/>
            <a:ea typeface="Roboto" panose="02000000000000000000" pitchFamily="2" charset="0"/>
            <a:cs typeface="Roboto" panose="02000000000000000000" pitchFamily="2" charset="0"/>
          </a:endParaRPr>
        </a:p>
      </dgm:t>
    </dgm:pt>
    <dgm:pt modelId="{5A71F311-6BFF-4E46-957C-14BF2BAA728C}" type="parTrans" cxnId="{B090FDBC-AD13-4259-AD9A-172CDBC42537}">
      <dgm:prSet/>
      <dgm:spPr/>
      <dgm:t>
        <a:bodyPr/>
        <a:lstStyle/>
        <a:p>
          <a:endParaRPr lang="en-US"/>
        </a:p>
      </dgm:t>
    </dgm:pt>
    <dgm:pt modelId="{2F7A9D5B-35A1-48C4-87DE-D3BA808AF1EF}" type="sibTrans" cxnId="{B090FDBC-AD13-4259-AD9A-172CDBC42537}">
      <dgm:prSet/>
      <dgm:spPr/>
      <dgm:t>
        <a:bodyPr/>
        <a:lstStyle/>
        <a:p>
          <a:endParaRPr lang="en-US"/>
        </a:p>
      </dgm:t>
    </dgm:pt>
    <dgm:pt modelId="{546E4F9F-3B72-4578-946A-8CF36D497E6B}">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Target customer: Those who are in middle or older age live in single-family houses with large footage, for a longer time, have good economic status, and less like video posts.</a:t>
          </a:r>
        </a:p>
      </dgm:t>
    </dgm:pt>
    <dgm:pt modelId="{23DF511F-6D28-43C3-9F4A-45937403148E}" type="parTrans" cxnId="{75A6416C-44DB-437B-8FA1-560930407230}">
      <dgm:prSet/>
      <dgm:spPr/>
      <dgm:t>
        <a:bodyPr/>
        <a:lstStyle/>
        <a:p>
          <a:endParaRPr lang="en-US"/>
        </a:p>
      </dgm:t>
    </dgm:pt>
    <dgm:pt modelId="{20ABCDD0-7D1D-42CC-89F1-CAD71B43C625}" type="sibTrans" cxnId="{75A6416C-44DB-437B-8FA1-560930407230}">
      <dgm:prSet/>
      <dgm:spPr/>
      <dgm:t>
        <a:bodyPr/>
        <a:lstStyle/>
        <a:p>
          <a:endParaRPr lang="en-US"/>
        </a:p>
      </dgm:t>
    </dgm:pt>
    <dgm:pt modelId="{93E0CC2F-54C5-4BCD-A176-F0790B1D2B22}">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Recommendation: Focus on the southwest, people who have a stable income live in large single-family for a long time. Utilizing voice channels or email to touch them. </a:t>
          </a:r>
        </a:p>
      </dgm:t>
    </dgm:pt>
    <dgm:pt modelId="{635E265A-9829-401B-892D-1BEDE9533CB4}" type="parTrans" cxnId="{B607DCB4-9E5F-437C-A09B-7E00BC9F8BF3}">
      <dgm:prSet/>
      <dgm:spPr/>
      <dgm:t>
        <a:bodyPr/>
        <a:lstStyle/>
        <a:p>
          <a:endParaRPr lang="en-US"/>
        </a:p>
      </dgm:t>
    </dgm:pt>
    <dgm:pt modelId="{A8AF2C16-684C-4C71-876C-0056258C19E8}" type="sibTrans" cxnId="{B607DCB4-9E5F-437C-A09B-7E00BC9F8BF3}">
      <dgm:prSet/>
      <dgm:spPr/>
      <dgm:t>
        <a:bodyPr/>
        <a:lstStyle/>
        <a:p>
          <a:endParaRPr lang="en-US"/>
        </a:p>
      </dgm:t>
    </dgm:pt>
    <dgm:pt modelId="{BA069997-78F4-4D6B-B774-5B1D6AC9ABB3}">
      <dgm:prSet phldrT="[Text]" phldr="0" custT="1"/>
      <dgm:spPr/>
      <dgm:t>
        <a:bodyPr/>
        <a:lstStyle/>
        <a:p>
          <a:pPr rtl="0"/>
          <a:r>
            <a:rPr lang="en-US" sz="1600" b="1" dirty="0">
              <a:solidFill>
                <a:srgbClr val="000000"/>
              </a:solidFill>
              <a:latin typeface="Roboto" panose="02000000000000000000" pitchFamily="2" charset="0"/>
              <a:ea typeface="Roboto" panose="02000000000000000000" pitchFamily="2" charset="0"/>
              <a:cs typeface="Roboto" panose="02000000000000000000" pitchFamily="2" charset="0"/>
            </a:rPr>
            <a:t>Residential Load Management Program</a:t>
          </a:r>
          <a:endParaRPr lang="en-US" sz="1600" b="1" dirty="0">
            <a:latin typeface="Roboto" panose="02000000000000000000" pitchFamily="2" charset="0"/>
            <a:ea typeface="Roboto" panose="02000000000000000000" pitchFamily="2" charset="0"/>
            <a:cs typeface="Roboto" panose="02000000000000000000" pitchFamily="2" charset="0"/>
          </a:endParaRPr>
        </a:p>
      </dgm:t>
    </dgm:pt>
    <dgm:pt modelId="{140BD46F-E476-4742-A500-204834D0F2F2}" type="parTrans" cxnId="{07C69DDC-3687-45A9-B243-4042A459FEB3}">
      <dgm:prSet/>
      <dgm:spPr/>
      <dgm:t>
        <a:bodyPr/>
        <a:lstStyle/>
        <a:p>
          <a:endParaRPr lang="en-US"/>
        </a:p>
      </dgm:t>
    </dgm:pt>
    <dgm:pt modelId="{A8E4EC2A-A4FC-428C-8ACD-36E4783A8489}" type="sibTrans" cxnId="{07C69DDC-3687-45A9-B243-4042A459FEB3}">
      <dgm:prSet/>
      <dgm:spPr/>
      <dgm:t>
        <a:bodyPr/>
        <a:lstStyle/>
        <a:p>
          <a:endParaRPr lang="en-US"/>
        </a:p>
      </dgm:t>
    </dgm:pt>
    <dgm:pt modelId="{EE2AA207-520E-494B-A3F2-717AAC29417B}">
      <dgm:prSet phldrT="[Text]" custT="1"/>
      <dgm:spPr/>
      <dgm:t>
        <a:bodyPr/>
        <a:lstStyle/>
        <a:p>
          <a:r>
            <a:rPr lang="en-US" sz="1600" dirty="0">
              <a:latin typeface="Roboto" panose="02000000000000000000" pitchFamily="2" charset="0"/>
              <a:ea typeface="Roboto" panose="02000000000000000000" pitchFamily="2" charset="0"/>
              <a:cs typeface="Roboto" panose="02000000000000000000" pitchFamily="2" charset="0"/>
            </a:rPr>
            <a:t>Target customer: Those who live in single-family houses with large footage, in a short time, have good economic status, and less like video posts.</a:t>
          </a:r>
        </a:p>
      </dgm:t>
    </dgm:pt>
    <dgm:pt modelId="{B5A43D9D-5AAE-4B1F-B11E-9163D0F0F6A9}" type="parTrans" cxnId="{27D084C5-DA0C-4807-9499-9B85143BE107}">
      <dgm:prSet/>
      <dgm:spPr/>
      <dgm:t>
        <a:bodyPr/>
        <a:lstStyle/>
        <a:p>
          <a:endParaRPr lang="en-US"/>
        </a:p>
      </dgm:t>
    </dgm:pt>
    <dgm:pt modelId="{4353CC44-FFBB-42A4-BD97-E72014B194B9}" type="sibTrans" cxnId="{27D084C5-DA0C-4807-9499-9B85143BE107}">
      <dgm:prSet/>
      <dgm:spPr/>
      <dgm:t>
        <a:bodyPr/>
        <a:lstStyle/>
        <a:p>
          <a:endParaRPr lang="en-US"/>
        </a:p>
      </dgm:t>
    </dgm:pt>
    <dgm:pt modelId="{D5684524-6CFA-41CA-BDC3-4F5C8FD7B7D6}">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Recommendation: Focus on the western​, who just move  </a:t>
          </a:r>
          <a:r>
            <a:rPr lang="en-US" sz="1600" dirty="0" err="1">
              <a:latin typeface="Roboto" panose="02000000000000000000" pitchFamily="2" charset="0"/>
              <a:ea typeface="Roboto" panose="02000000000000000000" pitchFamily="2" charset="0"/>
              <a:cs typeface="Roboto" panose="02000000000000000000" pitchFamily="2" charset="0"/>
            </a:rPr>
            <a:t>i</a:t>
          </a:r>
          <a:r>
            <a:rPr lang="en-US" sz="1600" dirty="0">
              <a:latin typeface="Roboto" panose="02000000000000000000" pitchFamily="2" charset="0"/>
              <a:ea typeface="Roboto" panose="02000000000000000000" pitchFamily="2" charset="0"/>
              <a:cs typeface="Roboto" panose="02000000000000000000" pitchFamily="2" charset="0"/>
            </a:rPr>
            <a:t>​n and care about </a:t>
          </a:r>
          <a:r>
            <a:rPr lang="en-US" sz="1600" dirty="0">
              <a:solidFill>
                <a:srgbClr val="000000"/>
              </a:solidFill>
              <a:latin typeface="Roboto" panose="02000000000000000000" pitchFamily="2" charset="0"/>
              <a:ea typeface="Roboto" panose="02000000000000000000" pitchFamily="2" charset="0"/>
              <a:cs typeface="Roboto" panose="02000000000000000000" pitchFamily="2" charset="0"/>
            </a:rPr>
            <a:t>Smart Thermostats</a:t>
          </a:r>
          <a:r>
            <a:rPr lang="en-US" sz="1600" dirty="0">
              <a:latin typeface="Roboto" panose="02000000000000000000" pitchFamily="2" charset="0"/>
              <a:ea typeface="Roboto" panose="02000000000000000000" pitchFamily="2" charset="0"/>
              <a:cs typeface="Roboto" panose="02000000000000000000" pitchFamily="2" charset="0"/>
            </a:rPr>
            <a:t>, has a stable income. </a:t>
          </a:r>
          <a:r>
            <a:rPr lang="en-US" sz="1600" dirty="0">
              <a:solidFill>
                <a:srgbClr val="000000"/>
              </a:solidFill>
              <a:latin typeface="Roboto" panose="02000000000000000000" pitchFamily="2" charset="0"/>
              <a:ea typeface="Roboto" panose="02000000000000000000" pitchFamily="2" charset="0"/>
              <a:cs typeface="Roboto" panose="02000000000000000000" pitchFamily="2" charset="0"/>
            </a:rPr>
            <a:t>Utilizing voice channels or email to touch them. </a:t>
          </a:r>
        </a:p>
      </dgm:t>
    </dgm:pt>
    <dgm:pt modelId="{88D43E0B-94C0-49C3-9233-272D960CA789}" type="parTrans" cxnId="{7D85DC54-2312-4A5C-B1E8-C26507AEC6D5}">
      <dgm:prSet/>
      <dgm:spPr/>
      <dgm:t>
        <a:bodyPr/>
        <a:lstStyle/>
        <a:p>
          <a:endParaRPr lang="en-US"/>
        </a:p>
      </dgm:t>
    </dgm:pt>
    <dgm:pt modelId="{0CAB95B8-DDF1-4E52-B22F-95F3084E8B24}" type="sibTrans" cxnId="{7D85DC54-2312-4A5C-B1E8-C26507AEC6D5}">
      <dgm:prSet/>
      <dgm:spPr/>
      <dgm:t>
        <a:bodyPr/>
        <a:lstStyle/>
        <a:p>
          <a:endParaRPr lang="en-US"/>
        </a:p>
      </dgm:t>
    </dgm:pt>
    <dgm:pt modelId="{0D527477-5FC5-4EEE-AD25-E11FD20AA644}">
      <dgm:prSet phldrT="[Text]" phldr="0" custT="1"/>
      <dgm:spPr/>
      <dgm:t>
        <a:bodyPr/>
        <a:lstStyle/>
        <a:p>
          <a:pPr rtl="0"/>
          <a:r>
            <a:rPr lang="en-US" sz="1600" b="1" dirty="0">
              <a:solidFill>
                <a:srgbClr val="000000"/>
              </a:solidFill>
              <a:latin typeface="Roboto" panose="02000000000000000000" pitchFamily="2" charset="0"/>
              <a:ea typeface="Roboto" panose="02000000000000000000" pitchFamily="2" charset="0"/>
              <a:cs typeface="Roboto" panose="02000000000000000000" pitchFamily="2" charset="0"/>
            </a:rPr>
            <a:t>New Home Program</a:t>
          </a:r>
          <a:endParaRPr lang="en-US" sz="1600" b="1" dirty="0">
            <a:latin typeface="Roboto" panose="02000000000000000000" pitchFamily="2" charset="0"/>
            <a:ea typeface="Roboto" panose="02000000000000000000" pitchFamily="2" charset="0"/>
            <a:cs typeface="Roboto" panose="02000000000000000000" pitchFamily="2" charset="0"/>
          </a:endParaRPr>
        </a:p>
      </dgm:t>
    </dgm:pt>
    <dgm:pt modelId="{D4A4864D-9CDB-4DB5-BFA1-3ACDD064E57E}" type="parTrans" cxnId="{2A14863C-2DB8-4ED9-A4D9-02F08C5C4403}">
      <dgm:prSet/>
      <dgm:spPr/>
      <dgm:t>
        <a:bodyPr/>
        <a:lstStyle/>
        <a:p>
          <a:endParaRPr lang="en-US"/>
        </a:p>
      </dgm:t>
    </dgm:pt>
    <dgm:pt modelId="{98E8F49E-05E9-494A-8A51-1EE4853455ED}" type="sibTrans" cxnId="{2A14863C-2DB8-4ED9-A4D9-02F08C5C4403}">
      <dgm:prSet/>
      <dgm:spPr/>
      <dgm:t>
        <a:bodyPr/>
        <a:lstStyle/>
        <a:p>
          <a:endParaRPr lang="en-US"/>
        </a:p>
      </dgm:t>
    </dgm:pt>
    <dgm:pt modelId="{119A24F2-C01A-4DA1-86AE-00197D1B08F5}">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Target customer: Those who live in new single-family houses with large footage, in a short time, have good economic status, and most like video posts.</a:t>
          </a:r>
        </a:p>
      </dgm:t>
    </dgm:pt>
    <dgm:pt modelId="{F4A6211F-E7F9-4247-B30C-4F403EC377C2}" type="parTrans" cxnId="{BCC20B4E-A76C-47CB-A585-72B3A65A56F7}">
      <dgm:prSet/>
      <dgm:spPr/>
      <dgm:t>
        <a:bodyPr/>
        <a:lstStyle/>
        <a:p>
          <a:endParaRPr lang="en-US"/>
        </a:p>
      </dgm:t>
    </dgm:pt>
    <dgm:pt modelId="{822372DB-B356-48F0-A7AA-35373FA3D90D}" type="sibTrans" cxnId="{BCC20B4E-A76C-47CB-A585-72B3A65A56F7}">
      <dgm:prSet/>
      <dgm:spPr/>
      <dgm:t>
        <a:bodyPr/>
        <a:lstStyle/>
        <a:p>
          <a:endParaRPr lang="en-US"/>
        </a:p>
      </dgm:t>
    </dgm:pt>
    <dgm:pt modelId="{CCC78C03-53F5-4334-8E45-394CFD503C9B}">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Recommendation: Focus on metro east, </a:t>
          </a:r>
          <a:r>
            <a:rPr lang="en-US" sz="1600" dirty="0">
              <a:solidFill>
                <a:srgbClr val="374151"/>
              </a:solidFill>
              <a:latin typeface="Roboto" panose="02000000000000000000" pitchFamily="2" charset="0"/>
              <a:ea typeface="Roboto" panose="02000000000000000000" pitchFamily="2" charset="0"/>
              <a:cs typeface="Roboto" panose="02000000000000000000" pitchFamily="2" charset="0"/>
            </a:rPr>
            <a:t>requires a strategic approach that takes into account their preferences and behaviors. By utilizing video marketing, social media advertising, special promotions, and partnerships with real estate agents, businesses can effectively engage with this customer group and promote their products or services.</a:t>
          </a:r>
        </a:p>
      </dgm:t>
    </dgm:pt>
    <dgm:pt modelId="{D71415AB-C4AD-40FA-B8F2-937DF30F3FBA}" type="parTrans" cxnId="{7C6C3498-64A6-465B-9E16-975E257CCDFB}">
      <dgm:prSet/>
      <dgm:spPr/>
      <dgm:t>
        <a:bodyPr/>
        <a:lstStyle/>
        <a:p>
          <a:endParaRPr lang="en-US"/>
        </a:p>
      </dgm:t>
    </dgm:pt>
    <dgm:pt modelId="{A6E375AF-D286-4444-B0E7-046B58DD64BE}" type="sibTrans" cxnId="{7C6C3498-64A6-465B-9E16-975E257CCDFB}">
      <dgm:prSet/>
      <dgm:spPr/>
      <dgm:t>
        <a:bodyPr/>
        <a:lstStyle/>
        <a:p>
          <a:endParaRPr lang="en-US"/>
        </a:p>
      </dgm:t>
    </dgm:pt>
    <dgm:pt modelId="{001681A6-322B-49FC-999F-6BB0187877C0}" type="pres">
      <dgm:prSet presAssocID="{E47DADAB-5CA9-41ED-8813-1DBE5004061C}" presName="linearFlow" presStyleCnt="0">
        <dgm:presLayoutVars>
          <dgm:dir/>
          <dgm:animLvl val="lvl"/>
          <dgm:resizeHandles val="exact"/>
        </dgm:presLayoutVars>
      </dgm:prSet>
      <dgm:spPr/>
    </dgm:pt>
    <dgm:pt modelId="{C6935295-0945-4775-A743-A12CB5097511}" type="pres">
      <dgm:prSet presAssocID="{513620B3-A364-4D6E-9B0E-534A145AB970}" presName="composite" presStyleCnt="0"/>
      <dgm:spPr/>
    </dgm:pt>
    <dgm:pt modelId="{5F0C49A3-02EB-491E-B186-97FD4FE89945}" type="pres">
      <dgm:prSet presAssocID="{513620B3-A364-4D6E-9B0E-534A145AB970}" presName="parentText" presStyleLbl="alignNode1" presStyleIdx="0" presStyleCnt="3">
        <dgm:presLayoutVars>
          <dgm:chMax val="1"/>
          <dgm:bulletEnabled val="1"/>
        </dgm:presLayoutVars>
      </dgm:prSet>
      <dgm:spPr/>
    </dgm:pt>
    <dgm:pt modelId="{811DD4C3-6610-4EDB-91D4-4D714CE14B4D}" type="pres">
      <dgm:prSet presAssocID="{513620B3-A364-4D6E-9B0E-534A145AB970}" presName="descendantText" presStyleLbl="alignAcc1" presStyleIdx="0" presStyleCnt="3">
        <dgm:presLayoutVars>
          <dgm:bulletEnabled val="1"/>
        </dgm:presLayoutVars>
      </dgm:prSet>
      <dgm:spPr/>
    </dgm:pt>
    <dgm:pt modelId="{622F3CE4-8D9A-48FC-89AB-4D2E25EE5FB6}" type="pres">
      <dgm:prSet presAssocID="{2F7A9D5B-35A1-48C4-87DE-D3BA808AF1EF}" presName="sp" presStyleCnt="0"/>
      <dgm:spPr/>
    </dgm:pt>
    <dgm:pt modelId="{BDDE73D2-B6C9-411E-B021-D809EF779CCE}" type="pres">
      <dgm:prSet presAssocID="{BA069997-78F4-4D6B-B774-5B1D6AC9ABB3}" presName="composite" presStyleCnt="0"/>
      <dgm:spPr/>
    </dgm:pt>
    <dgm:pt modelId="{F34678B9-71AA-48E9-8082-6DBAE7807B47}" type="pres">
      <dgm:prSet presAssocID="{BA069997-78F4-4D6B-B774-5B1D6AC9ABB3}" presName="parentText" presStyleLbl="alignNode1" presStyleIdx="1" presStyleCnt="3">
        <dgm:presLayoutVars>
          <dgm:chMax val="1"/>
          <dgm:bulletEnabled val="1"/>
        </dgm:presLayoutVars>
      </dgm:prSet>
      <dgm:spPr/>
    </dgm:pt>
    <dgm:pt modelId="{C07C0DA7-D39E-4D3D-90B6-4FF513F8B3E2}" type="pres">
      <dgm:prSet presAssocID="{BA069997-78F4-4D6B-B774-5B1D6AC9ABB3}" presName="descendantText" presStyleLbl="alignAcc1" presStyleIdx="1" presStyleCnt="3">
        <dgm:presLayoutVars>
          <dgm:bulletEnabled val="1"/>
        </dgm:presLayoutVars>
      </dgm:prSet>
      <dgm:spPr/>
    </dgm:pt>
    <dgm:pt modelId="{A5F0A666-2112-4DB1-9A8A-90BC381405F7}" type="pres">
      <dgm:prSet presAssocID="{A8E4EC2A-A4FC-428C-8ACD-36E4783A8489}" presName="sp" presStyleCnt="0"/>
      <dgm:spPr/>
    </dgm:pt>
    <dgm:pt modelId="{BB6759C9-2273-452B-8DF7-6951A8C8A806}" type="pres">
      <dgm:prSet presAssocID="{0D527477-5FC5-4EEE-AD25-E11FD20AA644}" presName="composite" presStyleCnt="0"/>
      <dgm:spPr/>
    </dgm:pt>
    <dgm:pt modelId="{54DD4917-777C-4930-AA74-F09690D9F33D}" type="pres">
      <dgm:prSet presAssocID="{0D527477-5FC5-4EEE-AD25-E11FD20AA644}" presName="parentText" presStyleLbl="alignNode1" presStyleIdx="2" presStyleCnt="3">
        <dgm:presLayoutVars>
          <dgm:chMax val="1"/>
          <dgm:bulletEnabled val="1"/>
        </dgm:presLayoutVars>
      </dgm:prSet>
      <dgm:spPr/>
    </dgm:pt>
    <dgm:pt modelId="{C4CEBC26-695D-4DFF-808C-50541C68D3CD}" type="pres">
      <dgm:prSet presAssocID="{0D527477-5FC5-4EEE-AD25-E11FD20AA644}" presName="descendantText" presStyleLbl="alignAcc1" presStyleIdx="2" presStyleCnt="3">
        <dgm:presLayoutVars>
          <dgm:bulletEnabled val="1"/>
        </dgm:presLayoutVars>
      </dgm:prSet>
      <dgm:spPr/>
    </dgm:pt>
  </dgm:ptLst>
  <dgm:cxnLst>
    <dgm:cxn modelId="{A5ACEC01-F5A9-44F1-AD93-DB7276D3DF62}" type="presOf" srcId="{546E4F9F-3B72-4578-946A-8CF36D497E6B}" destId="{811DD4C3-6610-4EDB-91D4-4D714CE14B4D}" srcOrd="0" destOrd="0" presId="urn:microsoft.com/office/officeart/2005/8/layout/chevron2"/>
    <dgm:cxn modelId="{1489611D-38E4-4C83-A647-4C15AD13EA39}" type="presOf" srcId="{119A24F2-C01A-4DA1-86AE-00197D1B08F5}" destId="{C4CEBC26-695D-4DFF-808C-50541C68D3CD}" srcOrd="0" destOrd="0" presId="urn:microsoft.com/office/officeart/2005/8/layout/chevron2"/>
    <dgm:cxn modelId="{2A14863C-2DB8-4ED9-A4D9-02F08C5C4403}" srcId="{E47DADAB-5CA9-41ED-8813-1DBE5004061C}" destId="{0D527477-5FC5-4EEE-AD25-E11FD20AA644}" srcOrd="2" destOrd="0" parTransId="{D4A4864D-9CDB-4DB5-BFA1-3ACDD064E57E}" sibTransId="{98E8F49E-05E9-494A-8A51-1EE4853455ED}"/>
    <dgm:cxn modelId="{F520293D-D35E-4B2B-A404-D377C9B66D2A}" type="presOf" srcId="{CCC78C03-53F5-4334-8E45-394CFD503C9B}" destId="{C4CEBC26-695D-4DFF-808C-50541C68D3CD}" srcOrd="0" destOrd="1" presId="urn:microsoft.com/office/officeart/2005/8/layout/chevron2"/>
    <dgm:cxn modelId="{0E86B764-20C8-4B64-BF45-F478042C928B}" type="presOf" srcId="{E47DADAB-5CA9-41ED-8813-1DBE5004061C}" destId="{001681A6-322B-49FC-999F-6BB0187877C0}" srcOrd="0" destOrd="0" presId="urn:microsoft.com/office/officeart/2005/8/layout/chevron2"/>
    <dgm:cxn modelId="{E32BCA47-1ED6-49A2-A1BE-A78FF96B8535}" type="presOf" srcId="{BA069997-78F4-4D6B-B774-5B1D6AC9ABB3}" destId="{F34678B9-71AA-48E9-8082-6DBAE7807B47}" srcOrd="0" destOrd="0" presId="urn:microsoft.com/office/officeart/2005/8/layout/chevron2"/>
    <dgm:cxn modelId="{75A6416C-44DB-437B-8FA1-560930407230}" srcId="{513620B3-A364-4D6E-9B0E-534A145AB970}" destId="{546E4F9F-3B72-4578-946A-8CF36D497E6B}" srcOrd="0" destOrd="0" parTransId="{23DF511F-6D28-43C3-9F4A-45937403148E}" sibTransId="{20ABCDD0-7D1D-42CC-89F1-CAD71B43C625}"/>
    <dgm:cxn modelId="{BCC20B4E-A76C-47CB-A585-72B3A65A56F7}" srcId="{0D527477-5FC5-4EEE-AD25-E11FD20AA644}" destId="{119A24F2-C01A-4DA1-86AE-00197D1B08F5}" srcOrd="0" destOrd="0" parTransId="{F4A6211F-E7F9-4247-B30C-4F403EC377C2}" sibTransId="{822372DB-B356-48F0-A7AA-35373FA3D90D}"/>
    <dgm:cxn modelId="{7D85DC54-2312-4A5C-B1E8-C26507AEC6D5}" srcId="{BA069997-78F4-4D6B-B774-5B1D6AC9ABB3}" destId="{D5684524-6CFA-41CA-BDC3-4F5C8FD7B7D6}" srcOrd="1" destOrd="0" parTransId="{88D43E0B-94C0-49C3-9233-272D960CA789}" sibTransId="{0CAB95B8-DDF1-4E52-B22F-95F3084E8B24}"/>
    <dgm:cxn modelId="{CFC01B7B-CD66-49C2-8B08-54FD86470C32}" type="presOf" srcId="{EE2AA207-520E-494B-A3F2-717AAC29417B}" destId="{C07C0DA7-D39E-4D3D-90B6-4FF513F8B3E2}" srcOrd="0" destOrd="0" presId="urn:microsoft.com/office/officeart/2005/8/layout/chevron2"/>
    <dgm:cxn modelId="{0BE50381-BEDF-429F-874E-418822327A7B}" type="presOf" srcId="{513620B3-A364-4D6E-9B0E-534A145AB970}" destId="{5F0C49A3-02EB-491E-B186-97FD4FE89945}" srcOrd="0" destOrd="0" presId="urn:microsoft.com/office/officeart/2005/8/layout/chevron2"/>
    <dgm:cxn modelId="{7C6C3498-64A6-465B-9E16-975E257CCDFB}" srcId="{0D527477-5FC5-4EEE-AD25-E11FD20AA644}" destId="{CCC78C03-53F5-4334-8E45-394CFD503C9B}" srcOrd="1" destOrd="0" parTransId="{D71415AB-C4AD-40FA-B8F2-937DF30F3FBA}" sibTransId="{A6E375AF-D286-4444-B0E7-046B58DD64BE}"/>
    <dgm:cxn modelId="{556D39AF-3E81-4064-BDC4-DA8B700EEC94}" type="presOf" srcId="{0D527477-5FC5-4EEE-AD25-E11FD20AA644}" destId="{54DD4917-777C-4930-AA74-F09690D9F33D}" srcOrd="0" destOrd="0" presId="urn:microsoft.com/office/officeart/2005/8/layout/chevron2"/>
    <dgm:cxn modelId="{B607DCB4-9E5F-437C-A09B-7E00BC9F8BF3}" srcId="{513620B3-A364-4D6E-9B0E-534A145AB970}" destId="{93E0CC2F-54C5-4BCD-A176-F0790B1D2B22}" srcOrd="1" destOrd="0" parTransId="{635E265A-9829-401B-892D-1BEDE9533CB4}" sibTransId="{A8AF2C16-684C-4C71-876C-0056258C19E8}"/>
    <dgm:cxn modelId="{B090FDBC-AD13-4259-AD9A-172CDBC42537}" srcId="{E47DADAB-5CA9-41ED-8813-1DBE5004061C}" destId="{513620B3-A364-4D6E-9B0E-534A145AB970}" srcOrd="0" destOrd="0" parTransId="{5A71F311-6BFF-4E46-957C-14BF2BAA728C}" sibTransId="{2F7A9D5B-35A1-48C4-87DE-D3BA808AF1EF}"/>
    <dgm:cxn modelId="{A5279EC2-B649-4FBA-98EE-33ABAE92A48F}" type="presOf" srcId="{93E0CC2F-54C5-4BCD-A176-F0790B1D2B22}" destId="{811DD4C3-6610-4EDB-91D4-4D714CE14B4D}" srcOrd="0" destOrd="1" presId="urn:microsoft.com/office/officeart/2005/8/layout/chevron2"/>
    <dgm:cxn modelId="{27D084C5-DA0C-4807-9499-9B85143BE107}" srcId="{BA069997-78F4-4D6B-B774-5B1D6AC9ABB3}" destId="{EE2AA207-520E-494B-A3F2-717AAC29417B}" srcOrd="0" destOrd="0" parTransId="{B5A43D9D-5AAE-4B1F-B11E-9163D0F0F6A9}" sibTransId="{4353CC44-FFBB-42A4-BD97-E72014B194B9}"/>
    <dgm:cxn modelId="{43DD64C8-F6ED-40FB-91BC-852C37CBDDC4}" type="presOf" srcId="{D5684524-6CFA-41CA-BDC3-4F5C8FD7B7D6}" destId="{C07C0DA7-D39E-4D3D-90B6-4FF513F8B3E2}" srcOrd="0" destOrd="1" presId="urn:microsoft.com/office/officeart/2005/8/layout/chevron2"/>
    <dgm:cxn modelId="{07C69DDC-3687-45A9-B243-4042A459FEB3}" srcId="{E47DADAB-5CA9-41ED-8813-1DBE5004061C}" destId="{BA069997-78F4-4D6B-B774-5B1D6AC9ABB3}" srcOrd="1" destOrd="0" parTransId="{140BD46F-E476-4742-A500-204834D0F2F2}" sibTransId="{A8E4EC2A-A4FC-428C-8ACD-36E4783A8489}"/>
    <dgm:cxn modelId="{AF61A9AB-BA8B-4F3E-A22F-00D05362FA35}" type="presParOf" srcId="{001681A6-322B-49FC-999F-6BB0187877C0}" destId="{C6935295-0945-4775-A743-A12CB5097511}" srcOrd="0" destOrd="0" presId="urn:microsoft.com/office/officeart/2005/8/layout/chevron2"/>
    <dgm:cxn modelId="{2867177A-B69E-40C7-BF43-F8CA47C505E6}" type="presParOf" srcId="{C6935295-0945-4775-A743-A12CB5097511}" destId="{5F0C49A3-02EB-491E-B186-97FD4FE89945}" srcOrd="0" destOrd="0" presId="urn:microsoft.com/office/officeart/2005/8/layout/chevron2"/>
    <dgm:cxn modelId="{63D74039-AF80-4EB9-911B-61296C64B2A9}" type="presParOf" srcId="{C6935295-0945-4775-A743-A12CB5097511}" destId="{811DD4C3-6610-4EDB-91D4-4D714CE14B4D}" srcOrd="1" destOrd="0" presId="urn:microsoft.com/office/officeart/2005/8/layout/chevron2"/>
    <dgm:cxn modelId="{073AABC0-75CA-4E21-8B79-D16AFA6CA115}" type="presParOf" srcId="{001681A6-322B-49FC-999F-6BB0187877C0}" destId="{622F3CE4-8D9A-48FC-89AB-4D2E25EE5FB6}" srcOrd="1" destOrd="0" presId="urn:microsoft.com/office/officeart/2005/8/layout/chevron2"/>
    <dgm:cxn modelId="{F33ADC42-6876-410B-A8EF-C3B943E85305}" type="presParOf" srcId="{001681A6-322B-49FC-999F-6BB0187877C0}" destId="{BDDE73D2-B6C9-411E-B021-D809EF779CCE}" srcOrd="2" destOrd="0" presId="urn:microsoft.com/office/officeart/2005/8/layout/chevron2"/>
    <dgm:cxn modelId="{13EA5C4E-D7B3-4BAD-A2E7-239CE31A6FDB}" type="presParOf" srcId="{BDDE73D2-B6C9-411E-B021-D809EF779CCE}" destId="{F34678B9-71AA-48E9-8082-6DBAE7807B47}" srcOrd="0" destOrd="0" presId="urn:microsoft.com/office/officeart/2005/8/layout/chevron2"/>
    <dgm:cxn modelId="{402F77FF-C3AC-44AB-B6BA-55E6AC73F4E1}" type="presParOf" srcId="{BDDE73D2-B6C9-411E-B021-D809EF779CCE}" destId="{C07C0DA7-D39E-4D3D-90B6-4FF513F8B3E2}" srcOrd="1" destOrd="0" presId="urn:microsoft.com/office/officeart/2005/8/layout/chevron2"/>
    <dgm:cxn modelId="{BC0C57B7-F075-4A5C-93C0-7A43453380EB}" type="presParOf" srcId="{001681A6-322B-49FC-999F-6BB0187877C0}" destId="{A5F0A666-2112-4DB1-9A8A-90BC381405F7}" srcOrd="3" destOrd="0" presId="urn:microsoft.com/office/officeart/2005/8/layout/chevron2"/>
    <dgm:cxn modelId="{0C3D6D9E-D4F0-4BCF-AE43-9C60EFE6C64C}" type="presParOf" srcId="{001681A6-322B-49FC-999F-6BB0187877C0}" destId="{BB6759C9-2273-452B-8DF7-6951A8C8A806}" srcOrd="4" destOrd="0" presId="urn:microsoft.com/office/officeart/2005/8/layout/chevron2"/>
    <dgm:cxn modelId="{CB563BEE-EA7D-4381-9E64-E8D5DC5B2DEE}" type="presParOf" srcId="{BB6759C9-2273-452B-8DF7-6951A8C8A806}" destId="{54DD4917-777C-4930-AA74-F09690D9F33D}" srcOrd="0" destOrd="0" presId="urn:microsoft.com/office/officeart/2005/8/layout/chevron2"/>
    <dgm:cxn modelId="{81D106A2-0710-4C56-8E53-0C468FB6B7D9}" type="presParOf" srcId="{BB6759C9-2273-452B-8DF7-6951A8C8A806}" destId="{C4CEBC26-695D-4DFF-808C-50541C68D3C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7DADAB-5CA9-41ED-8813-1DBE5004061C}" type="doc">
      <dgm:prSet loTypeId="urn:microsoft.com/office/officeart/2005/8/layout/chevron2" loCatId="process" qsTypeId="urn:microsoft.com/office/officeart/2005/8/quickstyle/simple1" qsCatId="simple" csTypeId="urn:microsoft.com/office/officeart/2005/8/colors/accent2_3" csCatId="accent2" phldr="1"/>
      <dgm:spPr/>
      <dgm:t>
        <a:bodyPr/>
        <a:lstStyle/>
        <a:p>
          <a:endParaRPr lang="en-US"/>
        </a:p>
      </dgm:t>
    </dgm:pt>
    <dgm:pt modelId="{513620B3-A364-4D6E-9B0E-534A145AB970}">
      <dgm:prSet phldrT="[Text]" phldr="0" custT="1"/>
      <dgm:spPr/>
      <dgm:t>
        <a:bodyPr/>
        <a:lstStyle/>
        <a:p>
          <a:pPr rtl="0"/>
          <a:r>
            <a:rPr lang="en-US" sz="1600" b="1" dirty="0">
              <a:solidFill>
                <a:srgbClr val="000000"/>
              </a:solidFill>
              <a:latin typeface="Roboto" panose="02000000000000000000" pitchFamily="2" charset="0"/>
              <a:ea typeface="Roboto" panose="02000000000000000000" pitchFamily="2" charset="0"/>
              <a:cs typeface="Roboto" panose="02000000000000000000" pitchFamily="2" charset="0"/>
            </a:rPr>
            <a:t>Residential Products Platform</a:t>
          </a:r>
          <a:endParaRPr lang="en-US" sz="1600" b="1" dirty="0">
            <a:latin typeface="Roboto" panose="02000000000000000000" pitchFamily="2" charset="0"/>
            <a:ea typeface="Roboto" panose="02000000000000000000" pitchFamily="2" charset="0"/>
            <a:cs typeface="Roboto" panose="02000000000000000000" pitchFamily="2" charset="0"/>
          </a:endParaRPr>
        </a:p>
      </dgm:t>
    </dgm:pt>
    <dgm:pt modelId="{5A71F311-6BFF-4E46-957C-14BF2BAA728C}" type="parTrans" cxnId="{B090FDBC-AD13-4259-AD9A-172CDBC42537}">
      <dgm:prSet/>
      <dgm:spPr/>
      <dgm:t>
        <a:bodyPr/>
        <a:lstStyle/>
        <a:p>
          <a:endParaRPr lang="en-US"/>
        </a:p>
      </dgm:t>
    </dgm:pt>
    <dgm:pt modelId="{2F7A9D5B-35A1-48C4-87DE-D3BA808AF1EF}" type="sibTrans" cxnId="{B090FDBC-AD13-4259-AD9A-172CDBC42537}">
      <dgm:prSet/>
      <dgm:spPr/>
      <dgm:t>
        <a:bodyPr/>
        <a:lstStyle/>
        <a:p>
          <a:endParaRPr lang="en-US"/>
        </a:p>
      </dgm:t>
    </dgm:pt>
    <dgm:pt modelId="{546E4F9F-3B72-4578-946A-8CF36D497E6B}">
      <dgm:prSet phldrT="[Text]" custT="1"/>
      <dgm:spPr/>
      <dgm:t>
        <a:bodyPr/>
        <a:lstStyle/>
        <a:p>
          <a:r>
            <a:rPr lang="en-US" sz="1600" dirty="0">
              <a:latin typeface="Roboto" panose="02000000000000000000" pitchFamily="2" charset="0"/>
              <a:ea typeface="Roboto" panose="02000000000000000000" pitchFamily="2" charset="0"/>
              <a:cs typeface="Roboto" panose="02000000000000000000" pitchFamily="2" charset="0"/>
            </a:rPr>
            <a:t>Target customer: Those who live in the apartment with less footage, in a short time, have good economic status, and like video posts.</a:t>
          </a:r>
        </a:p>
      </dgm:t>
    </dgm:pt>
    <dgm:pt modelId="{23DF511F-6D28-43C3-9F4A-45937403148E}" type="parTrans" cxnId="{75A6416C-44DB-437B-8FA1-560930407230}">
      <dgm:prSet/>
      <dgm:spPr/>
      <dgm:t>
        <a:bodyPr/>
        <a:lstStyle/>
        <a:p>
          <a:endParaRPr lang="en-US"/>
        </a:p>
      </dgm:t>
    </dgm:pt>
    <dgm:pt modelId="{20ABCDD0-7D1D-42CC-89F1-CAD71B43C625}" type="sibTrans" cxnId="{75A6416C-44DB-437B-8FA1-560930407230}">
      <dgm:prSet/>
      <dgm:spPr/>
      <dgm:t>
        <a:bodyPr/>
        <a:lstStyle/>
        <a:p>
          <a:endParaRPr lang="en-US"/>
        </a:p>
      </dgm:t>
    </dgm:pt>
    <dgm:pt modelId="{93E0CC2F-54C5-4BCD-A176-F0790B1D2B22}">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Recommendation: Focus on western</a:t>
          </a:r>
          <a:r>
            <a:rPr lang="en-US" sz="1600" dirty="0">
              <a:solidFill>
                <a:srgbClr val="374151"/>
              </a:solidFill>
              <a:latin typeface="Roboto" panose="02000000000000000000" pitchFamily="2" charset="0"/>
              <a:ea typeface="Roboto" panose="02000000000000000000" pitchFamily="2" charset="0"/>
              <a:cs typeface="Roboto" panose="02000000000000000000" pitchFamily="2" charset="0"/>
            </a:rPr>
            <a:t>. It requires a targeted approach that takes into account their specific preferences and behaviors. By utilizing social media advertising, influencer marketing, email marketing, virtual events, and personalized recommendations, businesses can effectively engage with this customer group and promote their products or services.</a:t>
          </a:r>
        </a:p>
      </dgm:t>
    </dgm:pt>
    <dgm:pt modelId="{635E265A-9829-401B-892D-1BEDE9533CB4}" type="parTrans" cxnId="{B607DCB4-9E5F-437C-A09B-7E00BC9F8BF3}">
      <dgm:prSet/>
      <dgm:spPr/>
      <dgm:t>
        <a:bodyPr/>
        <a:lstStyle/>
        <a:p>
          <a:endParaRPr lang="en-US"/>
        </a:p>
      </dgm:t>
    </dgm:pt>
    <dgm:pt modelId="{A8AF2C16-684C-4C71-876C-0056258C19E8}" type="sibTrans" cxnId="{B607DCB4-9E5F-437C-A09B-7E00BC9F8BF3}">
      <dgm:prSet/>
      <dgm:spPr/>
      <dgm:t>
        <a:bodyPr/>
        <a:lstStyle/>
        <a:p>
          <a:endParaRPr lang="en-US"/>
        </a:p>
      </dgm:t>
    </dgm:pt>
    <dgm:pt modelId="{BA069997-78F4-4D6B-B774-5B1D6AC9ABB3}">
      <dgm:prSet phldrT="[Text]" phldr="0" custT="1"/>
      <dgm:spPr/>
      <dgm:t>
        <a:bodyPr/>
        <a:lstStyle/>
        <a:p>
          <a:pPr rtl="0"/>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Home Energy Efficient Implementer Program</a:t>
          </a:r>
        </a:p>
      </dgm:t>
    </dgm:pt>
    <dgm:pt modelId="{140BD46F-E476-4742-A500-204834D0F2F2}" type="parTrans" cxnId="{07C69DDC-3687-45A9-B243-4042A459FEB3}">
      <dgm:prSet/>
      <dgm:spPr/>
      <dgm:t>
        <a:bodyPr/>
        <a:lstStyle/>
        <a:p>
          <a:endParaRPr lang="en-US"/>
        </a:p>
      </dgm:t>
    </dgm:pt>
    <dgm:pt modelId="{A8E4EC2A-A4FC-428C-8ACD-36E4783A8489}" type="sibTrans" cxnId="{07C69DDC-3687-45A9-B243-4042A459FEB3}">
      <dgm:prSet/>
      <dgm:spPr/>
      <dgm:t>
        <a:bodyPr/>
        <a:lstStyle/>
        <a:p>
          <a:endParaRPr lang="en-US"/>
        </a:p>
      </dgm:t>
    </dgm:pt>
    <dgm:pt modelId="{EE2AA207-520E-494B-A3F2-717AAC29417B}">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Target customer: Those who live in single-family houses, in a short time, have good economic status, and less like video posts. </a:t>
          </a:r>
        </a:p>
      </dgm:t>
    </dgm:pt>
    <dgm:pt modelId="{B5A43D9D-5AAE-4B1F-B11E-9163D0F0F6A9}" type="parTrans" cxnId="{27D084C5-DA0C-4807-9499-9B85143BE107}">
      <dgm:prSet/>
      <dgm:spPr/>
      <dgm:t>
        <a:bodyPr/>
        <a:lstStyle/>
        <a:p>
          <a:endParaRPr lang="en-US"/>
        </a:p>
      </dgm:t>
    </dgm:pt>
    <dgm:pt modelId="{4353CC44-FFBB-42A4-BD97-E72014B194B9}" type="sibTrans" cxnId="{27D084C5-DA0C-4807-9499-9B85143BE107}">
      <dgm:prSet/>
      <dgm:spPr/>
      <dgm:t>
        <a:bodyPr/>
        <a:lstStyle/>
        <a:p>
          <a:endParaRPr lang="en-US"/>
        </a:p>
      </dgm:t>
    </dgm:pt>
    <dgm:pt modelId="{D5684524-6CFA-41CA-BDC3-4F5C8FD7B7D6}">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Recommendation:</a:t>
          </a:r>
          <a:r>
            <a:rPr lang="en-US" sz="1600" dirty="0">
              <a:solidFill>
                <a:srgbClr val="374151"/>
              </a:solidFill>
              <a:latin typeface="Roboto" panose="02000000000000000000" pitchFamily="2" charset="0"/>
              <a:ea typeface="Roboto" panose="02000000000000000000" pitchFamily="2" charset="0"/>
              <a:cs typeface="Roboto" panose="02000000000000000000" pitchFamily="2" charset="0"/>
            </a:rPr>
            <a:t> Focus on metro east. It requires a strategic approach that takes into account their preferences and behaviors. By utilizing video marketing, social media advertising, special promotions, and partnerships with real estate agents, businesses can effectively engage with this customer group and promote their products or services.</a:t>
          </a:r>
        </a:p>
      </dgm:t>
    </dgm:pt>
    <dgm:pt modelId="{88D43E0B-94C0-49C3-9233-272D960CA789}" type="parTrans" cxnId="{7D85DC54-2312-4A5C-B1E8-C26507AEC6D5}">
      <dgm:prSet/>
      <dgm:spPr/>
      <dgm:t>
        <a:bodyPr/>
        <a:lstStyle/>
        <a:p>
          <a:endParaRPr lang="en-US"/>
        </a:p>
      </dgm:t>
    </dgm:pt>
    <dgm:pt modelId="{0CAB95B8-DDF1-4E52-B22F-95F3084E8B24}" type="sibTrans" cxnId="{7D85DC54-2312-4A5C-B1E8-C26507AEC6D5}">
      <dgm:prSet/>
      <dgm:spPr/>
      <dgm:t>
        <a:bodyPr/>
        <a:lstStyle/>
        <a:p>
          <a:endParaRPr lang="en-US"/>
        </a:p>
      </dgm:t>
    </dgm:pt>
    <dgm:pt modelId="{0D527477-5FC5-4EEE-AD25-E11FD20AA644}">
      <dgm:prSet phldrT="[Text]" phldr="0" custT="1"/>
      <dgm:spPr/>
      <dgm:t>
        <a:bodyPr/>
        <a:lstStyle/>
        <a:p>
          <a:pPr rtl="0"/>
          <a:r>
            <a:rPr lang="en-US" sz="1600" b="1" dirty="0">
              <a:solidFill>
                <a:srgbClr val="000000"/>
              </a:solidFill>
              <a:latin typeface="Roboto" panose="02000000000000000000" pitchFamily="2" charset="0"/>
              <a:ea typeface="Roboto" panose="02000000000000000000" pitchFamily="2" charset="0"/>
              <a:cs typeface="Roboto" panose="02000000000000000000" pitchFamily="2" charset="0"/>
            </a:rPr>
            <a:t>Targeted Weatherization Low Income SOP</a:t>
          </a:r>
          <a:endParaRPr lang="en-US" sz="1600" b="1" dirty="0">
            <a:latin typeface="Roboto" panose="02000000000000000000" pitchFamily="2" charset="0"/>
            <a:ea typeface="Roboto" panose="02000000000000000000" pitchFamily="2" charset="0"/>
            <a:cs typeface="Roboto" panose="02000000000000000000" pitchFamily="2" charset="0"/>
          </a:endParaRPr>
        </a:p>
      </dgm:t>
    </dgm:pt>
    <dgm:pt modelId="{D4A4864D-9CDB-4DB5-BFA1-3ACDD064E57E}" type="parTrans" cxnId="{2A14863C-2DB8-4ED9-A4D9-02F08C5C4403}">
      <dgm:prSet/>
      <dgm:spPr/>
      <dgm:t>
        <a:bodyPr/>
        <a:lstStyle/>
        <a:p>
          <a:endParaRPr lang="en-US"/>
        </a:p>
      </dgm:t>
    </dgm:pt>
    <dgm:pt modelId="{98E8F49E-05E9-494A-8A51-1EE4853455ED}" type="sibTrans" cxnId="{2A14863C-2DB8-4ED9-A4D9-02F08C5C4403}">
      <dgm:prSet/>
      <dgm:spPr/>
      <dgm:t>
        <a:bodyPr/>
        <a:lstStyle/>
        <a:p>
          <a:endParaRPr lang="en-US"/>
        </a:p>
      </dgm:t>
    </dgm:pt>
    <dgm:pt modelId="{119A24F2-C01A-4DA1-86AE-00197D1B08F5}">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Target customer: Those who live in single-family houses with large footage, in a short time, have good economic status, and less like video posts. </a:t>
          </a:r>
        </a:p>
      </dgm:t>
    </dgm:pt>
    <dgm:pt modelId="{F4A6211F-E7F9-4247-B30C-4F403EC377C2}" type="parTrans" cxnId="{BCC20B4E-A76C-47CB-A585-72B3A65A56F7}">
      <dgm:prSet/>
      <dgm:spPr/>
      <dgm:t>
        <a:bodyPr/>
        <a:lstStyle/>
        <a:p>
          <a:endParaRPr lang="en-US"/>
        </a:p>
      </dgm:t>
    </dgm:pt>
    <dgm:pt modelId="{822372DB-B356-48F0-A7AA-35373FA3D90D}" type="sibTrans" cxnId="{BCC20B4E-A76C-47CB-A585-72B3A65A56F7}">
      <dgm:prSet/>
      <dgm:spPr/>
      <dgm:t>
        <a:bodyPr/>
        <a:lstStyle/>
        <a:p>
          <a:endParaRPr lang="en-US"/>
        </a:p>
      </dgm:t>
    </dgm:pt>
    <dgm:pt modelId="{CCC78C03-53F5-4334-8E45-394CFD503C9B}">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Recommendation: Focus on Western,</a:t>
          </a:r>
          <a:r>
            <a:rPr lang="en-US" sz="1600" dirty="0">
              <a:solidFill>
                <a:srgbClr val="374151"/>
              </a:solidFill>
              <a:latin typeface="Roboto" panose="02000000000000000000" pitchFamily="2" charset="0"/>
              <a:ea typeface="Roboto" panose="02000000000000000000" pitchFamily="2" charset="0"/>
              <a:cs typeface="Roboto" panose="02000000000000000000" pitchFamily="2" charset="0"/>
            </a:rPr>
            <a:t> it requires a targeted approach that takes into account their specific preferences and behaviors. By utilizing print advertising, content marketing, events and sponsorships, referral programs, and personalized outreach, businesses can effectively engage with this customer group and promote their products or services.</a:t>
          </a:r>
        </a:p>
      </dgm:t>
    </dgm:pt>
    <dgm:pt modelId="{D71415AB-C4AD-40FA-B8F2-937DF30F3FBA}" type="parTrans" cxnId="{7C6C3498-64A6-465B-9E16-975E257CCDFB}">
      <dgm:prSet/>
      <dgm:spPr/>
      <dgm:t>
        <a:bodyPr/>
        <a:lstStyle/>
        <a:p>
          <a:endParaRPr lang="en-US"/>
        </a:p>
      </dgm:t>
    </dgm:pt>
    <dgm:pt modelId="{A6E375AF-D286-4444-B0E7-046B58DD64BE}" type="sibTrans" cxnId="{7C6C3498-64A6-465B-9E16-975E257CCDFB}">
      <dgm:prSet/>
      <dgm:spPr/>
      <dgm:t>
        <a:bodyPr/>
        <a:lstStyle/>
        <a:p>
          <a:endParaRPr lang="en-US"/>
        </a:p>
      </dgm:t>
    </dgm:pt>
    <dgm:pt modelId="{001681A6-322B-49FC-999F-6BB0187877C0}" type="pres">
      <dgm:prSet presAssocID="{E47DADAB-5CA9-41ED-8813-1DBE5004061C}" presName="linearFlow" presStyleCnt="0">
        <dgm:presLayoutVars>
          <dgm:dir/>
          <dgm:animLvl val="lvl"/>
          <dgm:resizeHandles val="exact"/>
        </dgm:presLayoutVars>
      </dgm:prSet>
      <dgm:spPr/>
    </dgm:pt>
    <dgm:pt modelId="{C6935295-0945-4775-A743-A12CB5097511}" type="pres">
      <dgm:prSet presAssocID="{513620B3-A364-4D6E-9B0E-534A145AB970}" presName="composite" presStyleCnt="0"/>
      <dgm:spPr/>
    </dgm:pt>
    <dgm:pt modelId="{5F0C49A3-02EB-491E-B186-97FD4FE89945}" type="pres">
      <dgm:prSet presAssocID="{513620B3-A364-4D6E-9B0E-534A145AB970}" presName="parentText" presStyleLbl="alignNode1" presStyleIdx="0" presStyleCnt="3">
        <dgm:presLayoutVars>
          <dgm:chMax val="1"/>
          <dgm:bulletEnabled val="1"/>
        </dgm:presLayoutVars>
      </dgm:prSet>
      <dgm:spPr/>
    </dgm:pt>
    <dgm:pt modelId="{811DD4C3-6610-4EDB-91D4-4D714CE14B4D}" type="pres">
      <dgm:prSet presAssocID="{513620B3-A364-4D6E-9B0E-534A145AB970}" presName="descendantText" presStyleLbl="alignAcc1" presStyleIdx="0" presStyleCnt="3">
        <dgm:presLayoutVars>
          <dgm:bulletEnabled val="1"/>
        </dgm:presLayoutVars>
      </dgm:prSet>
      <dgm:spPr/>
    </dgm:pt>
    <dgm:pt modelId="{622F3CE4-8D9A-48FC-89AB-4D2E25EE5FB6}" type="pres">
      <dgm:prSet presAssocID="{2F7A9D5B-35A1-48C4-87DE-D3BA808AF1EF}" presName="sp" presStyleCnt="0"/>
      <dgm:spPr/>
    </dgm:pt>
    <dgm:pt modelId="{BDDE73D2-B6C9-411E-B021-D809EF779CCE}" type="pres">
      <dgm:prSet presAssocID="{BA069997-78F4-4D6B-B774-5B1D6AC9ABB3}" presName="composite" presStyleCnt="0"/>
      <dgm:spPr/>
    </dgm:pt>
    <dgm:pt modelId="{F34678B9-71AA-48E9-8082-6DBAE7807B47}" type="pres">
      <dgm:prSet presAssocID="{BA069997-78F4-4D6B-B774-5B1D6AC9ABB3}" presName="parentText" presStyleLbl="alignNode1" presStyleIdx="1" presStyleCnt="3">
        <dgm:presLayoutVars>
          <dgm:chMax val="1"/>
          <dgm:bulletEnabled val="1"/>
        </dgm:presLayoutVars>
      </dgm:prSet>
      <dgm:spPr/>
    </dgm:pt>
    <dgm:pt modelId="{C07C0DA7-D39E-4D3D-90B6-4FF513F8B3E2}" type="pres">
      <dgm:prSet presAssocID="{BA069997-78F4-4D6B-B774-5B1D6AC9ABB3}" presName="descendantText" presStyleLbl="alignAcc1" presStyleIdx="1" presStyleCnt="3">
        <dgm:presLayoutVars>
          <dgm:bulletEnabled val="1"/>
        </dgm:presLayoutVars>
      </dgm:prSet>
      <dgm:spPr/>
    </dgm:pt>
    <dgm:pt modelId="{A5F0A666-2112-4DB1-9A8A-90BC381405F7}" type="pres">
      <dgm:prSet presAssocID="{A8E4EC2A-A4FC-428C-8ACD-36E4783A8489}" presName="sp" presStyleCnt="0"/>
      <dgm:spPr/>
    </dgm:pt>
    <dgm:pt modelId="{BB6759C9-2273-452B-8DF7-6951A8C8A806}" type="pres">
      <dgm:prSet presAssocID="{0D527477-5FC5-4EEE-AD25-E11FD20AA644}" presName="composite" presStyleCnt="0"/>
      <dgm:spPr/>
    </dgm:pt>
    <dgm:pt modelId="{54DD4917-777C-4930-AA74-F09690D9F33D}" type="pres">
      <dgm:prSet presAssocID="{0D527477-5FC5-4EEE-AD25-E11FD20AA644}" presName="parentText" presStyleLbl="alignNode1" presStyleIdx="2" presStyleCnt="3">
        <dgm:presLayoutVars>
          <dgm:chMax val="1"/>
          <dgm:bulletEnabled val="1"/>
        </dgm:presLayoutVars>
      </dgm:prSet>
      <dgm:spPr/>
    </dgm:pt>
    <dgm:pt modelId="{C4CEBC26-695D-4DFF-808C-50541C68D3CD}" type="pres">
      <dgm:prSet presAssocID="{0D527477-5FC5-4EEE-AD25-E11FD20AA644}" presName="descendantText" presStyleLbl="alignAcc1" presStyleIdx="2" presStyleCnt="3">
        <dgm:presLayoutVars>
          <dgm:bulletEnabled val="1"/>
        </dgm:presLayoutVars>
      </dgm:prSet>
      <dgm:spPr/>
    </dgm:pt>
  </dgm:ptLst>
  <dgm:cxnLst>
    <dgm:cxn modelId="{A5ACEC01-F5A9-44F1-AD93-DB7276D3DF62}" type="presOf" srcId="{546E4F9F-3B72-4578-946A-8CF36D497E6B}" destId="{811DD4C3-6610-4EDB-91D4-4D714CE14B4D}" srcOrd="0" destOrd="0" presId="urn:microsoft.com/office/officeart/2005/8/layout/chevron2"/>
    <dgm:cxn modelId="{1489611D-38E4-4C83-A647-4C15AD13EA39}" type="presOf" srcId="{119A24F2-C01A-4DA1-86AE-00197D1B08F5}" destId="{C4CEBC26-695D-4DFF-808C-50541C68D3CD}" srcOrd="0" destOrd="0" presId="urn:microsoft.com/office/officeart/2005/8/layout/chevron2"/>
    <dgm:cxn modelId="{2A14863C-2DB8-4ED9-A4D9-02F08C5C4403}" srcId="{E47DADAB-5CA9-41ED-8813-1DBE5004061C}" destId="{0D527477-5FC5-4EEE-AD25-E11FD20AA644}" srcOrd="2" destOrd="0" parTransId="{D4A4864D-9CDB-4DB5-BFA1-3ACDD064E57E}" sibTransId="{98E8F49E-05E9-494A-8A51-1EE4853455ED}"/>
    <dgm:cxn modelId="{F520293D-D35E-4B2B-A404-D377C9B66D2A}" type="presOf" srcId="{CCC78C03-53F5-4334-8E45-394CFD503C9B}" destId="{C4CEBC26-695D-4DFF-808C-50541C68D3CD}" srcOrd="0" destOrd="1" presId="urn:microsoft.com/office/officeart/2005/8/layout/chevron2"/>
    <dgm:cxn modelId="{0E86B764-20C8-4B64-BF45-F478042C928B}" type="presOf" srcId="{E47DADAB-5CA9-41ED-8813-1DBE5004061C}" destId="{001681A6-322B-49FC-999F-6BB0187877C0}" srcOrd="0" destOrd="0" presId="urn:microsoft.com/office/officeart/2005/8/layout/chevron2"/>
    <dgm:cxn modelId="{E32BCA47-1ED6-49A2-A1BE-A78FF96B8535}" type="presOf" srcId="{BA069997-78F4-4D6B-B774-5B1D6AC9ABB3}" destId="{F34678B9-71AA-48E9-8082-6DBAE7807B47}" srcOrd="0" destOrd="0" presId="urn:microsoft.com/office/officeart/2005/8/layout/chevron2"/>
    <dgm:cxn modelId="{75A6416C-44DB-437B-8FA1-560930407230}" srcId="{513620B3-A364-4D6E-9B0E-534A145AB970}" destId="{546E4F9F-3B72-4578-946A-8CF36D497E6B}" srcOrd="0" destOrd="0" parTransId="{23DF511F-6D28-43C3-9F4A-45937403148E}" sibTransId="{20ABCDD0-7D1D-42CC-89F1-CAD71B43C625}"/>
    <dgm:cxn modelId="{BCC20B4E-A76C-47CB-A585-72B3A65A56F7}" srcId="{0D527477-5FC5-4EEE-AD25-E11FD20AA644}" destId="{119A24F2-C01A-4DA1-86AE-00197D1B08F5}" srcOrd="0" destOrd="0" parTransId="{F4A6211F-E7F9-4247-B30C-4F403EC377C2}" sibTransId="{822372DB-B356-48F0-A7AA-35373FA3D90D}"/>
    <dgm:cxn modelId="{7D85DC54-2312-4A5C-B1E8-C26507AEC6D5}" srcId="{BA069997-78F4-4D6B-B774-5B1D6AC9ABB3}" destId="{D5684524-6CFA-41CA-BDC3-4F5C8FD7B7D6}" srcOrd="1" destOrd="0" parTransId="{88D43E0B-94C0-49C3-9233-272D960CA789}" sibTransId="{0CAB95B8-DDF1-4E52-B22F-95F3084E8B24}"/>
    <dgm:cxn modelId="{CFC01B7B-CD66-49C2-8B08-54FD86470C32}" type="presOf" srcId="{EE2AA207-520E-494B-A3F2-717AAC29417B}" destId="{C07C0DA7-D39E-4D3D-90B6-4FF513F8B3E2}" srcOrd="0" destOrd="0" presId="urn:microsoft.com/office/officeart/2005/8/layout/chevron2"/>
    <dgm:cxn modelId="{0BE50381-BEDF-429F-874E-418822327A7B}" type="presOf" srcId="{513620B3-A364-4D6E-9B0E-534A145AB970}" destId="{5F0C49A3-02EB-491E-B186-97FD4FE89945}" srcOrd="0" destOrd="0" presId="urn:microsoft.com/office/officeart/2005/8/layout/chevron2"/>
    <dgm:cxn modelId="{7C6C3498-64A6-465B-9E16-975E257CCDFB}" srcId="{0D527477-5FC5-4EEE-AD25-E11FD20AA644}" destId="{CCC78C03-53F5-4334-8E45-394CFD503C9B}" srcOrd="1" destOrd="0" parTransId="{D71415AB-C4AD-40FA-B8F2-937DF30F3FBA}" sibTransId="{A6E375AF-D286-4444-B0E7-046B58DD64BE}"/>
    <dgm:cxn modelId="{556D39AF-3E81-4064-BDC4-DA8B700EEC94}" type="presOf" srcId="{0D527477-5FC5-4EEE-AD25-E11FD20AA644}" destId="{54DD4917-777C-4930-AA74-F09690D9F33D}" srcOrd="0" destOrd="0" presId="urn:microsoft.com/office/officeart/2005/8/layout/chevron2"/>
    <dgm:cxn modelId="{B607DCB4-9E5F-437C-A09B-7E00BC9F8BF3}" srcId="{513620B3-A364-4D6E-9B0E-534A145AB970}" destId="{93E0CC2F-54C5-4BCD-A176-F0790B1D2B22}" srcOrd="1" destOrd="0" parTransId="{635E265A-9829-401B-892D-1BEDE9533CB4}" sibTransId="{A8AF2C16-684C-4C71-876C-0056258C19E8}"/>
    <dgm:cxn modelId="{B090FDBC-AD13-4259-AD9A-172CDBC42537}" srcId="{E47DADAB-5CA9-41ED-8813-1DBE5004061C}" destId="{513620B3-A364-4D6E-9B0E-534A145AB970}" srcOrd="0" destOrd="0" parTransId="{5A71F311-6BFF-4E46-957C-14BF2BAA728C}" sibTransId="{2F7A9D5B-35A1-48C4-87DE-D3BA808AF1EF}"/>
    <dgm:cxn modelId="{A5279EC2-B649-4FBA-98EE-33ABAE92A48F}" type="presOf" srcId="{93E0CC2F-54C5-4BCD-A176-F0790B1D2B22}" destId="{811DD4C3-6610-4EDB-91D4-4D714CE14B4D}" srcOrd="0" destOrd="1" presId="urn:microsoft.com/office/officeart/2005/8/layout/chevron2"/>
    <dgm:cxn modelId="{27D084C5-DA0C-4807-9499-9B85143BE107}" srcId="{BA069997-78F4-4D6B-B774-5B1D6AC9ABB3}" destId="{EE2AA207-520E-494B-A3F2-717AAC29417B}" srcOrd="0" destOrd="0" parTransId="{B5A43D9D-5AAE-4B1F-B11E-9163D0F0F6A9}" sibTransId="{4353CC44-FFBB-42A4-BD97-E72014B194B9}"/>
    <dgm:cxn modelId="{43DD64C8-F6ED-40FB-91BC-852C37CBDDC4}" type="presOf" srcId="{D5684524-6CFA-41CA-BDC3-4F5C8FD7B7D6}" destId="{C07C0DA7-D39E-4D3D-90B6-4FF513F8B3E2}" srcOrd="0" destOrd="1" presId="urn:microsoft.com/office/officeart/2005/8/layout/chevron2"/>
    <dgm:cxn modelId="{07C69DDC-3687-45A9-B243-4042A459FEB3}" srcId="{E47DADAB-5CA9-41ED-8813-1DBE5004061C}" destId="{BA069997-78F4-4D6B-B774-5B1D6AC9ABB3}" srcOrd="1" destOrd="0" parTransId="{140BD46F-E476-4742-A500-204834D0F2F2}" sibTransId="{A8E4EC2A-A4FC-428C-8ACD-36E4783A8489}"/>
    <dgm:cxn modelId="{AF61A9AB-BA8B-4F3E-A22F-00D05362FA35}" type="presParOf" srcId="{001681A6-322B-49FC-999F-6BB0187877C0}" destId="{C6935295-0945-4775-A743-A12CB5097511}" srcOrd="0" destOrd="0" presId="urn:microsoft.com/office/officeart/2005/8/layout/chevron2"/>
    <dgm:cxn modelId="{2867177A-B69E-40C7-BF43-F8CA47C505E6}" type="presParOf" srcId="{C6935295-0945-4775-A743-A12CB5097511}" destId="{5F0C49A3-02EB-491E-B186-97FD4FE89945}" srcOrd="0" destOrd="0" presId="urn:microsoft.com/office/officeart/2005/8/layout/chevron2"/>
    <dgm:cxn modelId="{63D74039-AF80-4EB9-911B-61296C64B2A9}" type="presParOf" srcId="{C6935295-0945-4775-A743-A12CB5097511}" destId="{811DD4C3-6610-4EDB-91D4-4D714CE14B4D}" srcOrd="1" destOrd="0" presId="urn:microsoft.com/office/officeart/2005/8/layout/chevron2"/>
    <dgm:cxn modelId="{073AABC0-75CA-4E21-8B79-D16AFA6CA115}" type="presParOf" srcId="{001681A6-322B-49FC-999F-6BB0187877C0}" destId="{622F3CE4-8D9A-48FC-89AB-4D2E25EE5FB6}" srcOrd="1" destOrd="0" presId="urn:microsoft.com/office/officeart/2005/8/layout/chevron2"/>
    <dgm:cxn modelId="{F33ADC42-6876-410B-A8EF-C3B943E85305}" type="presParOf" srcId="{001681A6-322B-49FC-999F-6BB0187877C0}" destId="{BDDE73D2-B6C9-411E-B021-D809EF779CCE}" srcOrd="2" destOrd="0" presId="urn:microsoft.com/office/officeart/2005/8/layout/chevron2"/>
    <dgm:cxn modelId="{13EA5C4E-D7B3-4BAD-A2E7-239CE31A6FDB}" type="presParOf" srcId="{BDDE73D2-B6C9-411E-B021-D809EF779CCE}" destId="{F34678B9-71AA-48E9-8082-6DBAE7807B47}" srcOrd="0" destOrd="0" presId="urn:microsoft.com/office/officeart/2005/8/layout/chevron2"/>
    <dgm:cxn modelId="{402F77FF-C3AC-44AB-B6BA-55E6AC73F4E1}" type="presParOf" srcId="{BDDE73D2-B6C9-411E-B021-D809EF779CCE}" destId="{C07C0DA7-D39E-4D3D-90B6-4FF513F8B3E2}" srcOrd="1" destOrd="0" presId="urn:microsoft.com/office/officeart/2005/8/layout/chevron2"/>
    <dgm:cxn modelId="{BC0C57B7-F075-4A5C-93C0-7A43453380EB}" type="presParOf" srcId="{001681A6-322B-49FC-999F-6BB0187877C0}" destId="{A5F0A666-2112-4DB1-9A8A-90BC381405F7}" srcOrd="3" destOrd="0" presId="urn:microsoft.com/office/officeart/2005/8/layout/chevron2"/>
    <dgm:cxn modelId="{0C3D6D9E-D4F0-4BCF-AE43-9C60EFE6C64C}" type="presParOf" srcId="{001681A6-322B-49FC-999F-6BB0187877C0}" destId="{BB6759C9-2273-452B-8DF7-6951A8C8A806}" srcOrd="4" destOrd="0" presId="urn:microsoft.com/office/officeart/2005/8/layout/chevron2"/>
    <dgm:cxn modelId="{CB563BEE-EA7D-4381-9E64-E8D5DC5B2DEE}" type="presParOf" srcId="{BB6759C9-2273-452B-8DF7-6951A8C8A806}" destId="{54DD4917-777C-4930-AA74-F09690D9F33D}" srcOrd="0" destOrd="0" presId="urn:microsoft.com/office/officeart/2005/8/layout/chevron2"/>
    <dgm:cxn modelId="{81D106A2-0710-4C56-8E53-0C468FB6B7D9}" type="presParOf" srcId="{BB6759C9-2273-452B-8DF7-6951A8C8A806}" destId="{C4CEBC26-695D-4DFF-808C-50541C68D3C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47DADAB-5CA9-41ED-8813-1DBE5004061C}" type="doc">
      <dgm:prSet loTypeId="urn:microsoft.com/office/officeart/2005/8/layout/chevron2" loCatId="process" qsTypeId="urn:microsoft.com/office/officeart/2005/8/quickstyle/simple1" qsCatId="simple" csTypeId="urn:microsoft.com/office/officeart/2005/8/colors/accent2_3" csCatId="accent2" phldr="1"/>
      <dgm:spPr/>
      <dgm:t>
        <a:bodyPr/>
        <a:lstStyle/>
        <a:p>
          <a:endParaRPr lang="en-US"/>
        </a:p>
      </dgm:t>
    </dgm:pt>
    <dgm:pt modelId="{513620B3-A364-4D6E-9B0E-534A145AB970}">
      <dgm:prSet phldrT="[Text]" custT="1"/>
      <dgm:spPr/>
      <dgm:t>
        <a:bodyPr/>
        <a:lstStyle/>
        <a:p>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Home Energy Efficiency SOP</a:t>
          </a:r>
        </a:p>
      </dgm:t>
    </dgm:pt>
    <dgm:pt modelId="{5A71F311-6BFF-4E46-957C-14BF2BAA728C}" type="parTrans" cxnId="{B090FDBC-AD13-4259-AD9A-172CDBC42537}">
      <dgm:prSet/>
      <dgm:spPr/>
      <dgm:t>
        <a:bodyPr/>
        <a:lstStyle/>
        <a:p>
          <a:endParaRPr lang="en-US"/>
        </a:p>
      </dgm:t>
    </dgm:pt>
    <dgm:pt modelId="{2F7A9D5B-35A1-48C4-87DE-D3BA808AF1EF}" type="sibTrans" cxnId="{B090FDBC-AD13-4259-AD9A-172CDBC42537}">
      <dgm:prSet/>
      <dgm:spPr/>
      <dgm:t>
        <a:bodyPr/>
        <a:lstStyle/>
        <a:p>
          <a:endParaRPr lang="en-US"/>
        </a:p>
      </dgm:t>
    </dgm:pt>
    <dgm:pt modelId="{546E4F9F-3B72-4578-946A-8CF36D497E6B}">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Target customer: Those who live in apartment with large footage, have very good economic status, and like video posts.</a:t>
          </a:r>
        </a:p>
      </dgm:t>
    </dgm:pt>
    <dgm:pt modelId="{23DF511F-6D28-43C3-9F4A-45937403148E}" type="parTrans" cxnId="{75A6416C-44DB-437B-8FA1-560930407230}">
      <dgm:prSet/>
      <dgm:spPr/>
      <dgm:t>
        <a:bodyPr/>
        <a:lstStyle/>
        <a:p>
          <a:endParaRPr lang="en-US"/>
        </a:p>
      </dgm:t>
    </dgm:pt>
    <dgm:pt modelId="{20ABCDD0-7D1D-42CC-89F1-CAD71B43C625}" type="sibTrans" cxnId="{75A6416C-44DB-437B-8FA1-560930407230}">
      <dgm:prSet/>
      <dgm:spPr/>
      <dgm:t>
        <a:bodyPr/>
        <a:lstStyle/>
        <a:p>
          <a:endParaRPr lang="en-US"/>
        </a:p>
      </dgm:t>
    </dgm:pt>
    <dgm:pt modelId="{93E0CC2F-54C5-4BCD-A176-F0790B1D2B22}">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Recommendation: Focus on southwest, </a:t>
          </a:r>
          <a:r>
            <a:rPr lang="en-US" sz="1600" dirty="0">
              <a:solidFill>
                <a:srgbClr val="374151"/>
              </a:solidFill>
              <a:latin typeface="Roboto" panose="02000000000000000000" pitchFamily="2" charset="0"/>
              <a:ea typeface="Roboto" panose="02000000000000000000" pitchFamily="2" charset="0"/>
              <a:cs typeface="Roboto" panose="02000000000000000000" pitchFamily="2" charset="0"/>
            </a:rPr>
            <a:t>requires a personalized approach that takes into account their specific preferences and behaviors. By utilizing video marketing, social media advertising, influencer partnerships, and referral programs, businesses can effectively engage with this customer group and promote their products or services.</a:t>
          </a:r>
        </a:p>
      </dgm:t>
    </dgm:pt>
    <dgm:pt modelId="{635E265A-9829-401B-892D-1BEDE9533CB4}" type="parTrans" cxnId="{B607DCB4-9E5F-437C-A09B-7E00BC9F8BF3}">
      <dgm:prSet/>
      <dgm:spPr/>
      <dgm:t>
        <a:bodyPr/>
        <a:lstStyle/>
        <a:p>
          <a:endParaRPr lang="en-US"/>
        </a:p>
      </dgm:t>
    </dgm:pt>
    <dgm:pt modelId="{A8AF2C16-684C-4C71-876C-0056258C19E8}" type="sibTrans" cxnId="{B607DCB4-9E5F-437C-A09B-7E00BC9F8BF3}">
      <dgm:prSet/>
      <dgm:spPr/>
      <dgm:t>
        <a:bodyPr/>
        <a:lstStyle/>
        <a:p>
          <a:endParaRPr lang="en-US"/>
        </a:p>
      </dgm:t>
    </dgm:pt>
    <dgm:pt modelId="{BA069997-78F4-4D6B-B774-5B1D6AC9ABB3}">
      <dgm:prSet phldrT="[Text]" custT="1"/>
      <dgm:spPr/>
      <dgm:t>
        <a:bodyPr/>
        <a:lstStyle/>
        <a:p>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Hard-To-Reach HVAC Implementer Program</a:t>
          </a:r>
        </a:p>
      </dgm:t>
    </dgm:pt>
    <dgm:pt modelId="{140BD46F-E476-4742-A500-204834D0F2F2}" type="parTrans" cxnId="{07C69DDC-3687-45A9-B243-4042A459FEB3}">
      <dgm:prSet/>
      <dgm:spPr/>
      <dgm:t>
        <a:bodyPr/>
        <a:lstStyle/>
        <a:p>
          <a:endParaRPr lang="en-US"/>
        </a:p>
      </dgm:t>
    </dgm:pt>
    <dgm:pt modelId="{A8E4EC2A-A4FC-428C-8ACD-36E4783A8489}" type="sibTrans" cxnId="{07C69DDC-3687-45A9-B243-4042A459FEB3}">
      <dgm:prSet/>
      <dgm:spPr/>
      <dgm:t>
        <a:bodyPr/>
        <a:lstStyle/>
        <a:p>
          <a:endParaRPr lang="en-US"/>
        </a:p>
      </dgm:t>
    </dgm:pt>
    <dgm:pt modelId="{EE2AA207-520E-494B-A3F2-717AAC29417B}">
      <dgm:prSet phldrT="[Text]" custT="1"/>
      <dgm:spPr/>
      <dgm:t>
        <a:bodyPr/>
        <a:lstStyle/>
        <a:p>
          <a:pPr rtl="0"/>
          <a:r>
            <a:rPr lang="en-US" sz="1600">
              <a:latin typeface="Roboto" panose="02000000000000000000" pitchFamily="2" charset="0"/>
              <a:ea typeface="Roboto" panose="02000000000000000000" pitchFamily="2" charset="0"/>
              <a:cs typeface="Roboto" panose="02000000000000000000" pitchFamily="2" charset="0"/>
            </a:rPr>
            <a:t>Target customer: Those who live in the apartment with less footage, </a:t>
          </a:r>
        </a:p>
      </dgm:t>
    </dgm:pt>
    <dgm:pt modelId="{B5A43D9D-5AAE-4B1F-B11E-9163D0F0F6A9}" type="parTrans" cxnId="{27D084C5-DA0C-4807-9499-9B85143BE107}">
      <dgm:prSet/>
      <dgm:spPr/>
      <dgm:t>
        <a:bodyPr/>
        <a:lstStyle/>
        <a:p>
          <a:endParaRPr lang="en-US"/>
        </a:p>
      </dgm:t>
    </dgm:pt>
    <dgm:pt modelId="{4353CC44-FFBB-42A4-BD97-E72014B194B9}" type="sibTrans" cxnId="{27D084C5-DA0C-4807-9499-9B85143BE107}">
      <dgm:prSet/>
      <dgm:spPr/>
      <dgm:t>
        <a:bodyPr/>
        <a:lstStyle/>
        <a:p>
          <a:endParaRPr lang="en-US"/>
        </a:p>
      </dgm:t>
    </dgm:pt>
    <dgm:pt modelId="{0D527477-5FC5-4EEE-AD25-E11FD20AA644}">
      <dgm:prSet phldrT="[Text]" custT="1"/>
      <dgm:spPr/>
      <dgm:t>
        <a:bodyPr/>
        <a:lstStyle/>
        <a:p>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Hard-To-Reach SOP</a:t>
          </a:r>
        </a:p>
      </dgm:t>
    </dgm:pt>
    <dgm:pt modelId="{D4A4864D-9CDB-4DB5-BFA1-3ACDD064E57E}" type="parTrans" cxnId="{2A14863C-2DB8-4ED9-A4D9-02F08C5C4403}">
      <dgm:prSet/>
      <dgm:spPr/>
      <dgm:t>
        <a:bodyPr/>
        <a:lstStyle/>
        <a:p>
          <a:endParaRPr lang="en-US"/>
        </a:p>
      </dgm:t>
    </dgm:pt>
    <dgm:pt modelId="{98E8F49E-05E9-494A-8A51-1EE4853455ED}" type="sibTrans" cxnId="{2A14863C-2DB8-4ED9-A4D9-02F08C5C4403}">
      <dgm:prSet/>
      <dgm:spPr/>
      <dgm:t>
        <a:bodyPr/>
        <a:lstStyle/>
        <a:p>
          <a:endParaRPr lang="en-US"/>
        </a:p>
      </dgm:t>
    </dgm:pt>
    <dgm:pt modelId="{119A24F2-C01A-4DA1-86AE-00197D1B08F5}">
      <dgm:prSet phldrT="[Text]" custT="1"/>
      <dgm:spPr/>
      <dgm:t>
        <a:bodyPr/>
        <a:lstStyle/>
        <a:p>
          <a:r>
            <a:rPr lang="en-US" sz="1600" dirty="0">
              <a:latin typeface="Roboto" panose="02000000000000000000" pitchFamily="2" charset="0"/>
              <a:ea typeface="Roboto" panose="02000000000000000000" pitchFamily="2" charset="0"/>
              <a:cs typeface="Roboto" panose="02000000000000000000" pitchFamily="2" charset="0"/>
            </a:rPr>
            <a:t>Target customer: Those who live in single-family houses with less footage</a:t>
          </a:r>
          <a:r>
            <a:rPr lang="zh-CN" altLang="en-US" sz="1600" dirty="0">
              <a:latin typeface="Roboto" panose="02000000000000000000" pitchFamily="2" charset="0"/>
              <a:cs typeface="Roboto" panose="02000000000000000000" pitchFamily="2" charset="0"/>
            </a:rPr>
            <a:t> </a:t>
          </a:r>
          <a:r>
            <a:rPr lang="en-US" sz="1600" dirty="0">
              <a:latin typeface="Roboto" panose="02000000000000000000" pitchFamily="2" charset="0"/>
              <a:ea typeface="Roboto" panose="02000000000000000000" pitchFamily="2" charset="0"/>
              <a:cs typeface="Roboto" panose="02000000000000000000" pitchFamily="2" charset="0"/>
            </a:rPr>
            <a:t>less like video posts.</a:t>
          </a:r>
        </a:p>
      </dgm:t>
    </dgm:pt>
    <dgm:pt modelId="{F4A6211F-E7F9-4247-B30C-4F403EC377C2}" type="parTrans" cxnId="{BCC20B4E-A76C-47CB-A585-72B3A65A56F7}">
      <dgm:prSet/>
      <dgm:spPr/>
      <dgm:t>
        <a:bodyPr/>
        <a:lstStyle/>
        <a:p>
          <a:endParaRPr lang="en-US"/>
        </a:p>
      </dgm:t>
    </dgm:pt>
    <dgm:pt modelId="{822372DB-B356-48F0-A7AA-35373FA3D90D}" type="sibTrans" cxnId="{BCC20B4E-A76C-47CB-A585-72B3A65A56F7}">
      <dgm:prSet/>
      <dgm:spPr/>
      <dgm:t>
        <a:bodyPr/>
        <a:lstStyle/>
        <a:p>
          <a:endParaRPr lang="en-US"/>
        </a:p>
      </dgm:t>
    </dgm:pt>
    <dgm:pt modelId="{CCC78C03-53F5-4334-8E45-394CFD503C9B}">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Recommendation: </a:t>
          </a:r>
          <a:r>
            <a:rPr lang="en-US" sz="1600" dirty="0">
              <a:solidFill>
                <a:srgbClr val="374151"/>
              </a:solidFill>
              <a:latin typeface="Roboto" panose="02000000000000000000" pitchFamily="2" charset="0"/>
              <a:ea typeface="Roboto" panose="02000000000000000000" pitchFamily="2" charset="0"/>
              <a:cs typeface="Roboto" panose="02000000000000000000" pitchFamily="2" charset="0"/>
            </a:rPr>
            <a:t>marketing to customers who live in single-family houses with less footage requires a personalized approach that takes into account their specific preferences and behaviors. By utilizing email marketing, direct mail campaigns, in-person events, social media advertising, and referral programs, businesses can effectively engage with this customer group and promote their products or services.</a:t>
          </a:r>
        </a:p>
      </dgm:t>
    </dgm:pt>
    <dgm:pt modelId="{D71415AB-C4AD-40FA-B8F2-937DF30F3FBA}" type="parTrans" cxnId="{7C6C3498-64A6-465B-9E16-975E257CCDFB}">
      <dgm:prSet/>
      <dgm:spPr/>
      <dgm:t>
        <a:bodyPr/>
        <a:lstStyle/>
        <a:p>
          <a:endParaRPr lang="en-US"/>
        </a:p>
      </dgm:t>
    </dgm:pt>
    <dgm:pt modelId="{A6E375AF-D286-4444-B0E7-046B58DD64BE}" type="sibTrans" cxnId="{7C6C3498-64A6-465B-9E16-975E257CCDFB}">
      <dgm:prSet/>
      <dgm:spPr/>
      <dgm:t>
        <a:bodyPr/>
        <a:lstStyle/>
        <a:p>
          <a:endParaRPr lang="en-US"/>
        </a:p>
      </dgm:t>
    </dgm:pt>
    <dgm:pt modelId="{BAD855F8-9B10-5F4D-B4A1-59A97D05D787}">
      <dgm:prSet phldrT="[Text]" custT="1"/>
      <dgm:spPr/>
      <dgm:t>
        <a:bodyPr/>
        <a:lstStyle/>
        <a:p>
          <a:pPr rtl="0"/>
          <a:r>
            <a:rPr lang="en-US" sz="1600" dirty="0">
              <a:latin typeface="Roboto" panose="02000000000000000000" pitchFamily="2" charset="0"/>
              <a:ea typeface="Roboto" panose="02000000000000000000" pitchFamily="2" charset="0"/>
              <a:cs typeface="Roboto" panose="02000000000000000000" pitchFamily="2" charset="0"/>
            </a:rPr>
            <a:t>Recommendation: </a:t>
          </a:r>
          <a:r>
            <a:rPr lang="en-US" sz="1600" dirty="0">
              <a:solidFill>
                <a:srgbClr val="374151"/>
              </a:solidFill>
              <a:latin typeface="Roboto" panose="02000000000000000000" pitchFamily="2" charset="0"/>
              <a:ea typeface="Roboto" panose="02000000000000000000" pitchFamily="2" charset="0"/>
              <a:cs typeface="Roboto" panose="02000000000000000000" pitchFamily="2" charset="0"/>
            </a:rPr>
            <a:t>marketing to customers who live in small apartments requires a strategic approach that takes into account their space constraints and needs. By showcasing space-saving products, utilizing online advertising and social media marketing, and providing personalized marketing campaigns and showroom events, businesses can effectively engage with this target customer group and promote their products or services.</a:t>
          </a:r>
        </a:p>
      </dgm:t>
    </dgm:pt>
    <dgm:pt modelId="{E0C21F9D-95F9-944E-AC18-DE9575BA0FC6}" type="parTrans" cxnId="{2E319071-CF13-7B47-B4F6-B03252E88F38}">
      <dgm:prSet/>
      <dgm:spPr/>
      <dgm:t>
        <a:bodyPr/>
        <a:lstStyle/>
        <a:p>
          <a:endParaRPr lang="en-US"/>
        </a:p>
      </dgm:t>
    </dgm:pt>
    <dgm:pt modelId="{BCFDC1DA-985B-B243-A649-E9301D3395A4}" type="sibTrans" cxnId="{2E319071-CF13-7B47-B4F6-B03252E88F38}">
      <dgm:prSet/>
      <dgm:spPr/>
      <dgm:t>
        <a:bodyPr/>
        <a:lstStyle/>
        <a:p>
          <a:endParaRPr lang="en-US"/>
        </a:p>
      </dgm:t>
    </dgm:pt>
    <dgm:pt modelId="{001681A6-322B-49FC-999F-6BB0187877C0}" type="pres">
      <dgm:prSet presAssocID="{E47DADAB-5CA9-41ED-8813-1DBE5004061C}" presName="linearFlow" presStyleCnt="0">
        <dgm:presLayoutVars>
          <dgm:dir/>
          <dgm:animLvl val="lvl"/>
          <dgm:resizeHandles val="exact"/>
        </dgm:presLayoutVars>
      </dgm:prSet>
      <dgm:spPr/>
    </dgm:pt>
    <dgm:pt modelId="{C6935295-0945-4775-A743-A12CB5097511}" type="pres">
      <dgm:prSet presAssocID="{513620B3-A364-4D6E-9B0E-534A145AB970}" presName="composite" presStyleCnt="0"/>
      <dgm:spPr/>
    </dgm:pt>
    <dgm:pt modelId="{5F0C49A3-02EB-491E-B186-97FD4FE89945}" type="pres">
      <dgm:prSet presAssocID="{513620B3-A364-4D6E-9B0E-534A145AB970}" presName="parentText" presStyleLbl="alignNode1" presStyleIdx="0" presStyleCnt="3">
        <dgm:presLayoutVars>
          <dgm:chMax val="1"/>
          <dgm:bulletEnabled val="1"/>
        </dgm:presLayoutVars>
      </dgm:prSet>
      <dgm:spPr/>
    </dgm:pt>
    <dgm:pt modelId="{811DD4C3-6610-4EDB-91D4-4D714CE14B4D}" type="pres">
      <dgm:prSet presAssocID="{513620B3-A364-4D6E-9B0E-534A145AB970}" presName="descendantText" presStyleLbl="alignAcc1" presStyleIdx="0" presStyleCnt="3">
        <dgm:presLayoutVars>
          <dgm:bulletEnabled val="1"/>
        </dgm:presLayoutVars>
      </dgm:prSet>
      <dgm:spPr/>
    </dgm:pt>
    <dgm:pt modelId="{622F3CE4-8D9A-48FC-89AB-4D2E25EE5FB6}" type="pres">
      <dgm:prSet presAssocID="{2F7A9D5B-35A1-48C4-87DE-D3BA808AF1EF}" presName="sp" presStyleCnt="0"/>
      <dgm:spPr/>
    </dgm:pt>
    <dgm:pt modelId="{BDDE73D2-B6C9-411E-B021-D809EF779CCE}" type="pres">
      <dgm:prSet presAssocID="{BA069997-78F4-4D6B-B774-5B1D6AC9ABB3}" presName="composite" presStyleCnt="0"/>
      <dgm:spPr/>
    </dgm:pt>
    <dgm:pt modelId="{F34678B9-71AA-48E9-8082-6DBAE7807B47}" type="pres">
      <dgm:prSet presAssocID="{BA069997-78F4-4D6B-B774-5B1D6AC9ABB3}" presName="parentText" presStyleLbl="alignNode1" presStyleIdx="1" presStyleCnt="3">
        <dgm:presLayoutVars>
          <dgm:chMax val="1"/>
          <dgm:bulletEnabled val="1"/>
        </dgm:presLayoutVars>
      </dgm:prSet>
      <dgm:spPr/>
    </dgm:pt>
    <dgm:pt modelId="{C07C0DA7-D39E-4D3D-90B6-4FF513F8B3E2}" type="pres">
      <dgm:prSet presAssocID="{BA069997-78F4-4D6B-B774-5B1D6AC9ABB3}" presName="descendantText" presStyleLbl="alignAcc1" presStyleIdx="1" presStyleCnt="3">
        <dgm:presLayoutVars>
          <dgm:bulletEnabled val="1"/>
        </dgm:presLayoutVars>
      </dgm:prSet>
      <dgm:spPr/>
    </dgm:pt>
    <dgm:pt modelId="{A5F0A666-2112-4DB1-9A8A-90BC381405F7}" type="pres">
      <dgm:prSet presAssocID="{A8E4EC2A-A4FC-428C-8ACD-36E4783A8489}" presName="sp" presStyleCnt="0"/>
      <dgm:spPr/>
    </dgm:pt>
    <dgm:pt modelId="{BB6759C9-2273-452B-8DF7-6951A8C8A806}" type="pres">
      <dgm:prSet presAssocID="{0D527477-5FC5-4EEE-AD25-E11FD20AA644}" presName="composite" presStyleCnt="0"/>
      <dgm:spPr/>
    </dgm:pt>
    <dgm:pt modelId="{54DD4917-777C-4930-AA74-F09690D9F33D}" type="pres">
      <dgm:prSet presAssocID="{0D527477-5FC5-4EEE-AD25-E11FD20AA644}" presName="parentText" presStyleLbl="alignNode1" presStyleIdx="2" presStyleCnt="3">
        <dgm:presLayoutVars>
          <dgm:chMax val="1"/>
          <dgm:bulletEnabled val="1"/>
        </dgm:presLayoutVars>
      </dgm:prSet>
      <dgm:spPr/>
    </dgm:pt>
    <dgm:pt modelId="{C4CEBC26-695D-4DFF-808C-50541C68D3CD}" type="pres">
      <dgm:prSet presAssocID="{0D527477-5FC5-4EEE-AD25-E11FD20AA644}" presName="descendantText" presStyleLbl="alignAcc1" presStyleIdx="2" presStyleCnt="3">
        <dgm:presLayoutVars>
          <dgm:bulletEnabled val="1"/>
        </dgm:presLayoutVars>
      </dgm:prSet>
      <dgm:spPr/>
    </dgm:pt>
  </dgm:ptLst>
  <dgm:cxnLst>
    <dgm:cxn modelId="{A5ACEC01-F5A9-44F1-AD93-DB7276D3DF62}" type="presOf" srcId="{546E4F9F-3B72-4578-946A-8CF36D497E6B}" destId="{811DD4C3-6610-4EDB-91D4-4D714CE14B4D}" srcOrd="0" destOrd="0" presId="urn:microsoft.com/office/officeart/2005/8/layout/chevron2"/>
    <dgm:cxn modelId="{1489611D-38E4-4C83-A647-4C15AD13EA39}" type="presOf" srcId="{119A24F2-C01A-4DA1-86AE-00197D1B08F5}" destId="{C4CEBC26-695D-4DFF-808C-50541C68D3CD}" srcOrd="0" destOrd="0" presId="urn:microsoft.com/office/officeart/2005/8/layout/chevron2"/>
    <dgm:cxn modelId="{8AF1CD28-0D1B-C74F-B441-574F371EDB59}" type="presOf" srcId="{BAD855F8-9B10-5F4D-B4A1-59A97D05D787}" destId="{C07C0DA7-D39E-4D3D-90B6-4FF513F8B3E2}" srcOrd="0" destOrd="1" presId="urn:microsoft.com/office/officeart/2005/8/layout/chevron2"/>
    <dgm:cxn modelId="{2A14863C-2DB8-4ED9-A4D9-02F08C5C4403}" srcId="{E47DADAB-5CA9-41ED-8813-1DBE5004061C}" destId="{0D527477-5FC5-4EEE-AD25-E11FD20AA644}" srcOrd="2" destOrd="0" parTransId="{D4A4864D-9CDB-4DB5-BFA1-3ACDD064E57E}" sibTransId="{98E8F49E-05E9-494A-8A51-1EE4853455ED}"/>
    <dgm:cxn modelId="{F520293D-D35E-4B2B-A404-D377C9B66D2A}" type="presOf" srcId="{CCC78C03-53F5-4334-8E45-394CFD503C9B}" destId="{C4CEBC26-695D-4DFF-808C-50541C68D3CD}" srcOrd="0" destOrd="1" presId="urn:microsoft.com/office/officeart/2005/8/layout/chevron2"/>
    <dgm:cxn modelId="{0E86B764-20C8-4B64-BF45-F478042C928B}" type="presOf" srcId="{E47DADAB-5CA9-41ED-8813-1DBE5004061C}" destId="{001681A6-322B-49FC-999F-6BB0187877C0}" srcOrd="0" destOrd="0" presId="urn:microsoft.com/office/officeart/2005/8/layout/chevron2"/>
    <dgm:cxn modelId="{E32BCA47-1ED6-49A2-A1BE-A78FF96B8535}" type="presOf" srcId="{BA069997-78F4-4D6B-B774-5B1D6AC9ABB3}" destId="{F34678B9-71AA-48E9-8082-6DBAE7807B47}" srcOrd="0" destOrd="0" presId="urn:microsoft.com/office/officeart/2005/8/layout/chevron2"/>
    <dgm:cxn modelId="{75A6416C-44DB-437B-8FA1-560930407230}" srcId="{513620B3-A364-4D6E-9B0E-534A145AB970}" destId="{546E4F9F-3B72-4578-946A-8CF36D497E6B}" srcOrd="0" destOrd="0" parTransId="{23DF511F-6D28-43C3-9F4A-45937403148E}" sibTransId="{20ABCDD0-7D1D-42CC-89F1-CAD71B43C625}"/>
    <dgm:cxn modelId="{BCC20B4E-A76C-47CB-A585-72B3A65A56F7}" srcId="{0D527477-5FC5-4EEE-AD25-E11FD20AA644}" destId="{119A24F2-C01A-4DA1-86AE-00197D1B08F5}" srcOrd="0" destOrd="0" parTransId="{F4A6211F-E7F9-4247-B30C-4F403EC377C2}" sibTransId="{822372DB-B356-48F0-A7AA-35373FA3D90D}"/>
    <dgm:cxn modelId="{2E319071-CF13-7B47-B4F6-B03252E88F38}" srcId="{BA069997-78F4-4D6B-B774-5B1D6AC9ABB3}" destId="{BAD855F8-9B10-5F4D-B4A1-59A97D05D787}" srcOrd="1" destOrd="0" parTransId="{E0C21F9D-95F9-944E-AC18-DE9575BA0FC6}" sibTransId="{BCFDC1DA-985B-B243-A649-E9301D3395A4}"/>
    <dgm:cxn modelId="{CFC01B7B-CD66-49C2-8B08-54FD86470C32}" type="presOf" srcId="{EE2AA207-520E-494B-A3F2-717AAC29417B}" destId="{C07C0DA7-D39E-4D3D-90B6-4FF513F8B3E2}" srcOrd="0" destOrd="0" presId="urn:microsoft.com/office/officeart/2005/8/layout/chevron2"/>
    <dgm:cxn modelId="{0BE50381-BEDF-429F-874E-418822327A7B}" type="presOf" srcId="{513620B3-A364-4D6E-9B0E-534A145AB970}" destId="{5F0C49A3-02EB-491E-B186-97FD4FE89945}" srcOrd="0" destOrd="0" presId="urn:microsoft.com/office/officeart/2005/8/layout/chevron2"/>
    <dgm:cxn modelId="{7C6C3498-64A6-465B-9E16-975E257CCDFB}" srcId="{0D527477-5FC5-4EEE-AD25-E11FD20AA644}" destId="{CCC78C03-53F5-4334-8E45-394CFD503C9B}" srcOrd="1" destOrd="0" parTransId="{D71415AB-C4AD-40FA-B8F2-937DF30F3FBA}" sibTransId="{A6E375AF-D286-4444-B0E7-046B58DD64BE}"/>
    <dgm:cxn modelId="{556D39AF-3E81-4064-BDC4-DA8B700EEC94}" type="presOf" srcId="{0D527477-5FC5-4EEE-AD25-E11FD20AA644}" destId="{54DD4917-777C-4930-AA74-F09690D9F33D}" srcOrd="0" destOrd="0" presId="urn:microsoft.com/office/officeart/2005/8/layout/chevron2"/>
    <dgm:cxn modelId="{B607DCB4-9E5F-437C-A09B-7E00BC9F8BF3}" srcId="{513620B3-A364-4D6E-9B0E-534A145AB970}" destId="{93E0CC2F-54C5-4BCD-A176-F0790B1D2B22}" srcOrd="1" destOrd="0" parTransId="{635E265A-9829-401B-892D-1BEDE9533CB4}" sibTransId="{A8AF2C16-684C-4C71-876C-0056258C19E8}"/>
    <dgm:cxn modelId="{B090FDBC-AD13-4259-AD9A-172CDBC42537}" srcId="{E47DADAB-5CA9-41ED-8813-1DBE5004061C}" destId="{513620B3-A364-4D6E-9B0E-534A145AB970}" srcOrd="0" destOrd="0" parTransId="{5A71F311-6BFF-4E46-957C-14BF2BAA728C}" sibTransId="{2F7A9D5B-35A1-48C4-87DE-D3BA808AF1EF}"/>
    <dgm:cxn modelId="{A5279EC2-B649-4FBA-98EE-33ABAE92A48F}" type="presOf" srcId="{93E0CC2F-54C5-4BCD-A176-F0790B1D2B22}" destId="{811DD4C3-6610-4EDB-91D4-4D714CE14B4D}" srcOrd="0" destOrd="1" presId="urn:microsoft.com/office/officeart/2005/8/layout/chevron2"/>
    <dgm:cxn modelId="{27D084C5-DA0C-4807-9499-9B85143BE107}" srcId="{BA069997-78F4-4D6B-B774-5B1D6AC9ABB3}" destId="{EE2AA207-520E-494B-A3F2-717AAC29417B}" srcOrd="0" destOrd="0" parTransId="{B5A43D9D-5AAE-4B1F-B11E-9163D0F0F6A9}" sibTransId="{4353CC44-FFBB-42A4-BD97-E72014B194B9}"/>
    <dgm:cxn modelId="{07C69DDC-3687-45A9-B243-4042A459FEB3}" srcId="{E47DADAB-5CA9-41ED-8813-1DBE5004061C}" destId="{BA069997-78F4-4D6B-B774-5B1D6AC9ABB3}" srcOrd="1" destOrd="0" parTransId="{140BD46F-E476-4742-A500-204834D0F2F2}" sibTransId="{A8E4EC2A-A4FC-428C-8ACD-36E4783A8489}"/>
    <dgm:cxn modelId="{AF61A9AB-BA8B-4F3E-A22F-00D05362FA35}" type="presParOf" srcId="{001681A6-322B-49FC-999F-6BB0187877C0}" destId="{C6935295-0945-4775-A743-A12CB5097511}" srcOrd="0" destOrd="0" presId="urn:microsoft.com/office/officeart/2005/8/layout/chevron2"/>
    <dgm:cxn modelId="{2867177A-B69E-40C7-BF43-F8CA47C505E6}" type="presParOf" srcId="{C6935295-0945-4775-A743-A12CB5097511}" destId="{5F0C49A3-02EB-491E-B186-97FD4FE89945}" srcOrd="0" destOrd="0" presId="urn:microsoft.com/office/officeart/2005/8/layout/chevron2"/>
    <dgm:cxn modelId="{63D74039-AF80-4EB9-911B-61296C64B2A9}" type="presParOf" srcId="{C6935295-0945-4775-A743-A12CB5097511}" destId="{811DD4C3-6610-4EDB-91D4-4D714CE14B4D}" srcOrd="1" destOrd="0" presId="urn:microsoft.com/office/officeart/2005/8/layout/chevron2"/>
    <dgm:cxn modelId="{073AABC0-75CA-4E21-8B79-D16AFA6CA115}" type="presParOf" srcId="{001681A6-322B-49FC-999F-6BB0187877C0}" destId="{622F3CE4-8D9A-48FC-89AB-4D2E25EE5FB6}" srcOrd="1" destOrd="0" presId="urn:microsoft.com/office/officeart/2005/8/layout/chevron2"/>
    <dgm:cxn modelId="{F33ADC42-6876-410B-A8EF-C3B943E85305}" type="presParOf" srcId="{001681A6-322B-49FC-999F-6BB0187877C0}" destId="{BDDE73D2-B6C9-411E-B021-D809EF779CCE}" srcOrd="2" destOrd="0" presId="urn:microsoft.com/office/officeart/2005/8/layout/chevron2"/>
    <dgm:cxn modelId="{13EA5C4E-D7B3-4BAD-A2E7-239CE31A6FDB}" type="presParOf" srcId="{BDDE73D2-B6C9-411E-B021-D809EF779CCE}" destId="{F34678B9-71AA-48E9-8082-6DBAE7807B47}" srcOrd="0" destOrd="0" presId="urn:microsoft.com/office/officeart/2005/8/layout/chevron2"/>
    <dgm:cxn modelId="{402F77FF-C3AC-44AB-B6BA-55E6AC73F4E1}" type="presParOf" srcId="{BDDE73D2-B6C9-411E-B021-D809EF779CCE}" destId="{C07C0DA7-D39E-4D3D-90B6-4FF513F8B3E2}" srcOrd="1" destOrd="0" presId="urn:microsoft.com/office/officeart/2005/8/layout/chevron2"/>
    <dgm:cxn modelId="{BC0C57B7-F075-4A5C-93C0-7A43453380EB}" type="presParOf" srcId="{001681A6-322B-49FC-999F-6BB0187877C0}" destId="{A5F0A666-2112-4DB1-9A8A-90BC381405F7}" srcOrd="3" destOrd="0" presId="urn:microsoft.com/office/officeart/2005/8/layout/chevron2"/>
    <dgm:cxn modelId="{0C3D6D9E-D4F0-4BCF-AE43-9C60EFE6C64C}" type="presParOf" srcId="{001681A6-322B-49FC-999F-6BB0187877C0}" destId="{BB6759C9-2273-452B-8DF7-6951A8C8A806}" srcOrd="4" destOrd="0" presId="urn:microsoft.com/office/officeart/2005/8/layout/chevron2"/>
    <dgm:cxn modelId="{CB563BEE-EA7D-4381-9E64-E8D5DC5B2DEE}" type="presParOf" srcId="{BB6759C9-2273-452B-8DF7-6951A8C8A806}" destId="{54DD4917-777C-4930-AA74-F09690D9F33D}" srcOrd="0" destOrd="0" presId="urn:microsoft.com/office/officeart/2005/8/layout/chevron2"/>
    <dgm:cxn modelId="{81D106A2-0710-4C56-8E53-0C468FB6B7D9}" type="presParOf" srcId="{BB6759C9-2273-452B-8DF7-6951A8C8A806}" destId="{C4CEBC26-695D-4DFF-808C-50541C68D3C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694A79-5102-4ACC-8063-DD4AA091C050}" type="doc">
      <dgm:prSet loTypeId="urn:microsoft.com/office/officeart/2005/8/layout/hProcess4" loCatId="process" qsTypeId="urn:microsoft.com/office/officeart/2005/8/quickstyle/simple5" qsCatId="simple" csTypeId="urn:microsoft.com/office/officeart/2005/8/colors/accent2_2" csCatId="accent2" phldr="1"/>
      <dgm:spPr/>
      <dgm:t>
        <a:bodyPr/>
        <a:lstStyle/>
        <a:p>
          <a:endParaRPr lang="en-US"/>
        </a:p>
      </dgm:t>
    </dgm:pt>
    <dgm:pt modelId="{25F8D20E-AD1C-40E1-8C83-C20BD0EC62CA}">
      <dgm:prSet phldrT="[Text]"/>
      <dgm:spPr/>
      <dgm:t>
        <a:bodyPr/>
        <a:lstStyle/>
        <a:p>
          <a:r>
            <a:rPr lang="en-US"/>
            <a:t>Data Cleaning</a:t>
          </a:r>
        </a:p>
      </dgm:t>
    </dgm:pt>
    <dgm:pt modelId="{507810C4-CAE8-42C6-9B07-A178B36CA61A}" type="parTrans" cxnId="{FBA8EA11-BB12-4BD9-8329-FC691F1FD03D}">
      <dgm:prSet/>
      <dgm:spPr/>
      <dgm:t>
        <a:bodyPr/>
        <a:lstStyle/>
        <a:p>
          <a:endParaRPr lang="en-US"/>
        </a:p>
      </dgm:t>
    </dgm:pt>
    <dgm:pt modelId="{878FB34C-0D45-4B5E-B282-28C267169D6A}" type="sibTrans" cxnId="{FBA8EA11-BB12-4BD9-8329-FC691F1FD03D}">
      <dgm:prSet/>
      <dgm:spPr/>
      <dgm:t>
        <a:bodyPr/>
        <a:lstStyle/>
        <a:p>
          <a:endParaRPr lang="en-US"/>
        </a:p>
      </dgm:t>
    </dgm:pt>
    <dgm:pt modelId="{3C72CE38-365F-49B8-A6F2-FA0F312B8CE3}">
      <dgm:prSet phldrT="[Text]"/>
      <dgm:spPr/>
      <dgm:t>
        <a:bodyPr/>
        <a:lstStyle/>
        <a:p>
          <a:pPr>
            <a:buFont typeface="Arial" panose="020B0604020202020204" pitchFamily="34" charset="0"/>
            <a:buChar char="•"/>
          </a:pPr>
          <a:r>
            <a:rPr lang="en-US" b="0" i="0"/>
            <a:t>Deleted unrelated columns</a:t>
          </a:r>
          <a:endParaRPr lang="en-US"/>
        </a:p>
      </dgm:t>
    </dgm:pt>
    <dgm:pt modelId="{2E9D6723-F12F-4D48-80AF-CF2030C81519}" type="parTrans" cxnId="{A5D2BD68-396D-4E55-83A5-A19F81491312}">
      <dgm:prSet/>
      <dgm:spPr/>
      <dgm:t>
        <a:bodyPr/>
        <a:lstStyle/>
        <a:p>
          <a:endParaRPr lang="en-US"/>
        </a:p>
      </dgm:t>
    </dgm:pt>
    <dgm:pt modelId="{2804B016-8DCB-4AB6-8F97-E88B62589ED9}" type="sibTrans" cxnId="{A5D2BD68-396D-4E55-83A5-A19F81491312}">
      <dgm:prSet/>
      <dgm:spPr/>
      <dgm:t>
        <a:bodyPr/>
        <a:lstStyle/>
        <a:p>
          <a:endParaRPr lang="en-US"/>
        </a:p>
      </dgm:t>
    </dgm:pt>
    <dgm:pt modelId="{0DF7EEC3-0882-4F9C-B00D-E8A306553DF8}">
      <dgm:prSet phldrT="[Text]"/>
      <dgm:spPr/>
      <dgm:t>
        <a:bodyPr/>
        <a:lstStyle/>
        <a:p>
          <a:r>
            <a:rPr lang="en-US"/>
            <a:t>Feature Engineering</a:t>
          </a:r>
        </a:p>
      </dgm:t>
    </dgm:pt>
    <dgm:pt modelId="{47691624-C224-49E9-8F78-86BC41D3FD0C}" type="parTrans" cxnId="{08E83958-A524-4A34-964B-92B8F81DA9EA}">
      <dgm:prSet/>
      <dgm:spPr/>
      <dgm:t>
        <a:bodyPr/>
        <a:lstStyle/>
        <a:p>
          <a:endParaRPr lang="en-US"/>
        </a:p>
      </dgm:t>
    </dgm:pt>
    <dgm:pt modelId="{E7D130F9-1B45-4F7D-A17A-29B3FABC852A}" type="sibTrans" cxnId="{08E83958-A524-4A34-964B-92B8F81DA9EA}">
      <dgm:prSet/>
      <dgm:spPr/>
      <dgm:t>
        <a:bodyPr/>
        <a:lstStyle/>
        <a:p>
          <a:endParaRPr lang="en-US"/>
        </a:p>
      </dgm:t>
    </dgm:pt>
    <dgm:pt modelId="{5D27CB99-97B4-4B11-875C-88B5D890F6E5}">
      <dgm:prSet phldrT="[Text]"/>
      <dgm:spPr/>
      <dgm:t>
        <a:bodyPr/>
        <a:lstStyle/>
        <a:p>
          <a:r>
            <a:rPr lang="en-US"/>
            <a:t>Mean Impute on Numeric Null</a:t>
          </a:r>
        </a:p>
      </dgm:t>
    </dgm:pt>
    <dgm:pt modelId="{D32C6A1D-F52C-40A5-AA78-6189312C590F}" type="parTrans" cxnId="{44EE840A-F2AF-4B8A-ADC5-C64334D90EF0}">
      <dgm:prSet/>
      <dgm:spPr/>
      <dgm:t>
        <a:bodyPr/>
        <a:lstStyle/>
        <a:p>
          <a:endParaRPr lang="en-US"/>
        </a:p>
      </dgm:t>
    </dgm:pt>
    <dgm:pt modelId="{836E1FC9-8AA5-4F7D-A98B-50E7CAE70EF3}" type="sibTrans" cxnId="{44EE840A-F2AF-4B8A-ADC5-C64334D90EF0}">
      <dgm:prSet/>
      <dgm:spPr/>
      <dgm:t>
        <a:bodyPr/>
        <a:lstStyle/>
        <a:p>
          <a:endParaRPr lang="en-US"/>
        </a:p>
      </dgm:t>
    </dgm:pt>
    <dgm:pt modelId="{C3EE2EE5-5B9F-48BB-A0FF-565FF4FA24A8}">
      <dgm:prSet phldrT="[Text]"/>
      <dgm:spPr/>
      <dgm:t>
        <a:bodyPr/>
        <a:lstStyle/>
        <a:p>
          <a:r>
            <a:rPr lang="en-US"/>
            <a:t>Exploratory Data Analysis</a:t>
          </a:r>
        </a:p>
      </dgm:t>
    </dgm:pt>
    <dgm:pt modelId="{6E1ADB8C-6595-4644-A72D-4B1FCDD36E8C}" type="parTrans" cxnId="{6E382A3D-B448-41EC-A718-82F4137093DA}">
      <dgm:prSet/>
      <dgm:spPr/>
      <dgm:t>
        <a:bodyPr/>
        <a:lstStyle/>
        <a:p>
          <a:endParaRPr lang="en-US"/>
        </a:p>
      </dgm:t>
    </dgm:pt>
    <dgm:pt modelId="{7942BB45-8F77-4946-910B-B61EBB6A4A71}" type="sibTrans" cxnId="{6E382A3D-B448-41EC-A718-82F4137093DA}">
      <dgm:prSet/>
      <dgm:spPr/>
      <dgm:t>
        <a:bodyPr/>
        <a:lstStyle/>
        <a:p>
          <a:endParaRPr lang="en-US"/>
        </a:p>
      </dgm:t>
    </dgm:pt>
    <dgm:pt modelId="{A9CD8A44-8450-4526-B0E5-A72B881DA2B6}">
      <dgm:prSet phldrT="[Text]"/>
      <dgm:spPr/>
      <dgm:t>
        <a:bodyPr/>
        <a:lstStyle/>
        <a:p>
          <a:r>
            <a:rPr lang="en-US"/>
            <a:t>Program and Channel Preference</a:t>
          </a:r>
        </a:p>
      </dgm:t>
    </dgm:pt>
    <dgm:pt modelId="{0442CCB9-AF3F-411E-830F-26A0FACDC973}" type="parTrans" cxnId="{89D3028C-45FE-4841-A7D8-E39B26FDB170}">
      <dgm:prSet/>
      <dgm:spPr/>
      <dgm:t>
        <a:bodyPr/>
        <a:lstStyle/>
        <a:p>
          <a:endParaRPr lang="en-US"/>
        </a:p>
      </dgm:t>
    </dgm:pt>
    <dgm:pt modelId="{EB46384C-2C0D-4A9D-9A4A-B6415EEEC6C1}" type="sibTrans" cxnId="{89D3028C-45FE-4841-A7D8-E39B26FDB170}">
      <dgm:prSet/>
      <dgm:spPr/>
      <dgm:t>
        <a:bodyPr/>
        <a:lstStyle/>
        <a:p>
          <a:endParaRPr lang="en-US"/>
        </a:p>
      </dgm:t>
    </dgm:pt>
    <dgm:pt modelId="{C50E84ED-F243-455D-A883-86EB4DF9AD84}">
      <dgm:prSet/>
      <dgm:spPr/>
      <dgm:t>
        <a:bodyPr/>
        <a:lstStyle/>
        <a:p>
          <a:pPr>
            <a:buFont typeface="Arial" panose="020B0604020202020204" pitchFamily="34" charset="0"/>
            <a:buChar char="•"/>
          </a:pPr>
          <a:r>
            <a:rPr lang="en-US" b="0" i="0"/>
            <a:t>Standalone column for No selection of program</a:t>
          </a:r>
        </a:p>
      </dgm:t>
    </dgm:pt>
    <dgm:pt modelId="{C84E149B-9633-423A-9762-7799CC15A7BA}" type="parTrans" cxnId="{7FAD8DCB-003C-47E0-AE8F-AFAC35CB1D86}">
      <dgm:prSet/>
      <dgm:spPr/>
      <dgm:t>
        <a:bodyPr/>
        <a:lstStyle/>
        <a:p>
          <a:endParaRPr lang="en-US"/>
        </a:p>
      </dgm:t>
    </dgm:pt>
    <dgm:pt modelId="{EF752476-BC71-45A7-9336-A10578789D1E}" type="sibTrans" cxnId="{7FAD8DCB-003C-47E0-AE8F-AFAC35CB1D86}">
      <dgm:prSet/>
      <dgm:spPr/>
      <dgm:t>
        <a:bodyPr/>
        <a:lstStyle/>
        <a:p>
          <a:endParaRPr lang="en-US"/>
        </a:p>
      </dgm:t>
    </dgm:pt>
    <dgm:pt modelId="{A92364D5-CD97-4C71-AEEA-281A0305F431}">
      <dgm:prSet phldrT="[Text]"/>
      <dgm:spPr/>
      <dgm:t>
        <a:bodyPr/>
        <a:lstStyle/>
        <a:p>
          <a:pPr>
            <a:buFont typeface="Arial" panose="020B0604020202020204" pitchFamily="34" charset="0"/>
            <a:buChar char="•"/>
          </a:pPr>
          <a:r>
            <a:rPr lang="en-US" b="0" i="0"/>
            <a:t>Unified Column values</a:t>
          </a:r>
          <a:endParaRPr lang="en-US"/>
        </a:p>
      </dgm:t>
    </dgm:pt>
    <dgm:pt modelId="{72A366E8-D5D6-4DAD-A36A-02EDA3A650EC}" type="parTrans" cxnId="{FFF04542-58CF-42AC-9848-8CB4AB0F4CBA}">
      <dgm:prSet/>
      <dgm:spPr/>
      <dgm:t>
        <a:bodyPr/>
        <a:lstStyle/>
        <a:p>
          <a:endParaRPr lang="en-US"/>
        </a:p>
      </dgm:t>
    </dgm:pt>
    <dgm:pt modelId="{17AC3956-FC5A-431B-B639-1C620F89E91D}" type="sibTrans" cxnId="{FFF04542-58CF-42AC-9848-8CB4AB0F4CBA}">
      <dgm:prSet/>
      <dgm:spPr/>
      <dgm:t>
        <a:bodyPr/>
        <a:lstStyle/>
        <a:p>
          <a:endParaRPr lang="en-US"/>
        </a:p>
      </dgm:t>
    </dgm:pt>
    <dgm:pt modelId="{CFE88AD4-8424-472F-BBC8-2EFFD9C3BE73}">
      <dgm:prSet/>
      <dgm:spPr/>
      <dgm:t>
        <a:bodyPr/>
        <a:lstStyle/>
        <a:p>
          <a:r>
            <a:rPr lang="en-US"/>
            <a:t>Demographics</a:t>
          </a:r>
        </a:p>
      </dgm:t>
    </dgm:pt>
    <dgm:pt modelId="{5367945B-12E2-4137-8CC8-D4358BBCD680}" type="parTrans" cxnId="{5C1B547F-523C-4F93-9F5D-896822F350C3}">
      <dgm:prSet/>
      <dgm:spPr/>
      <dgm:t>
        <a:bodyPr/>
        <a:lstStyle/>
        <a:p>
          <a:endParaRPr lang="en-US"/>
        </a:p>
      </dgm:t>
    </dgm:pt>
    <dgm:pt modelId="{A27CBC84-F44E-40EE-9149-7735D2ECAD18}" type="sibTrans" cxnId="{5C1B547F-523C-4F93-9F5D-896822F350C3}">
      <dgm:prSet/>
      <dgm:spPr/>
      <dgm:t>
        <a:bodyPr/>
        <a:lstStyle/>
        <a:p>
          <a:endParaRPr lang="en-US"/>
        </a:p>
      </dgm:t>
    </dgm:pt>
    <dgm:pt modelId="{1D5CCD2B-C35C-4DFF-80DB-1836C9F3698C}">
      <dgm:prSet/>
      <dgm:spPr/>
      <dgm:t>
        <a:bodyPr/>
        <a:lstStyle/>
        <a:p>
          <a:r>
            <a:rPr lang="en-US"/>
            <a:t>Housing</a:t>
          </a:r>
        </a:p>
      </dgm:t>
    </dgm:pt>
    <dgm:pt modelId="{B2E2E87F-356C-4E2A-97EE-4D500F069F2B}" type="parTrans" cxnId="{C569D451-B8D6-42B2-8065-6D9BAC6550B6}">
      <dgm:prSet/>
      <dgm:spPr/>
      <dgm:t>
        <a:bodyPr/>
        <a:lstStyle/>
        <a:p>
          <a:endParaRPr lang="en-US"/>
        </a:p>
      </dgm:t>
    </dgm:pt>
    <dgm:pt modelId="{33CE969C-C0B8-4FDE-BC5D-33C058D40866}" type="sibTrans" cxnId="{C569D451-B8D6-42B2-8065-6D9BAC6550B6}">
      <dgm:prSet/>
      <dgm:spPr/>
      <dgm:t>
        <a:bodyPr/>
        <a:lstStyle/>
        <a:p>
          <a:endParaRPr lang="en-US"/>
        </a:p>
      </dgm:t>
    </dgm:pt>
    <dgm:pt modelId="{4C41ADD3-2224-4F3C-88AF-1CF1E856D89D}">
      <dgm:prSet/>
      <dgm:spPr/>
      <dgm:t>
        <a:bodyPr/>
        <a:lstStyle/>
        <a:p>
          <a:r>
            <a:rPr lang="en-US"/>
            <a:t>Social Media </a:t>
          </a:r>
        </a:p>
      </dgm:t>
    </dgm:pt>
    <dgm:pt modelId="{CCD24EBC-1D92-4B07-AC69-C933E5383FA5}" type="parTrans" cxnId="{6B07C447-B78B-48A3-B0E7-CBA003DE9389}">
      <dgm:prSet/>
      <dgm:spPr/>
      <dgm:t>
        <a:bodyPr/>
        <a:lstStyle/>
        <a:p>
          <a:endParaRPr lang="en-US"/>
        </a:p>
      </dgm:t>
    </dgm:pt>
    <dgm:pt modelId="{64E407D6-46FE-452B-9D85-E81BF41C0A55}" type="sibTrans" cxnId="{6B07C447-B78B-48A3-B0E7-CBA003DE9389}">
      <dgm:prSet/>
      <dgm:spPr/>
      <dgm:t>
        <a:bodyPr/>
        <a:lstStyle/>
        <a:p>
          <a:endParaRPr lang="en-US"/>
        </a:p>
      </dgm:t>
    </dgm:pt>
    <dgm:pt modelId="{36167F1C-362A-462D-8876-AE5E5EFEB816}">
      <dgm:prSet/>
      <dgm:spPr/>
      <dgm:t>
        <a:bodyPr/>
        <a:lstStyle/>
        <a:p>
          <a:r>
            <a:rPr lang="en-US"/>
            <a:t>Socioeconomics</a:t>
          </a:r>
        </a:p>
      </dgm:t>
    </dgm:pt>
    <dgm:pt modelId="{910FF4D3-3E31-4BD1-BCAD-A42ED25FC346}" type="parTrans" cxnId="{6ADE019A-FA0D-4452-98D3-F21BA215E8E2}">
      <dgm:prSet/>
      <dgm:spPr/>
      <dgm:t>
        <a:bodyPr/>
        <a:lstStyle/>
        <a:p>
          <a:endParaRPr lang="en-US"/>
        </a:p>
      </dgm:t>
    </dgm:pt>
    <dgm:pt modelId="{CB4CCC0A-1AA1-4261-A4D6-74E2DA9B9D04}" type="sibTrans" cxnId="{6ADE019A-FA0D-4452-98D3-F21BA215E8E2}">
      <dgm:prSet/>
      <dgm:spPr/>
      <dgm:t>
        <a:bodyPr/>
        <a:lstStyle/>
        <a:p>
          <a:endParaRPr lang="en-US"/>
        </a:p>
      </dgm:t>
    </dgm:pt>
    <dgm:pt modelId="{3571F954-EE02-4AEC-AE28-38857F62FC0E}">
      <dgm:prSet phldrT="[Text]"/>
      <dgm:spPr/>
      <dgm:t>
        <a:bodyPr/>
        <a:lstStyle/>
        <a:p>
          <a:endParaRPr lang="en-US"/>
        </a:p>
      </dgm:t>
    </dgm:pt>
    <dgm:pt modelId="{CC03C1D4-84CC-4173-A439-A75B822B9AB8}" type="parTrans" cxnId="{723D581C-C24C-4713-ADDF-6AAB68A0B06F}">
      <dgm:prSet/>
      <dgm:spPr/>
      <dgm:t>
        <a:bodyPr/>
        <a:lstStyle/>
        <a:p>
          <a:endParaRPr lang="en-US"/>
        </a:p>
      </dgm:t>
    </dgm:pt>
    <dgm:pt modelId="{82C73659-A0AE-49E2-B0AF-59C8006519E8}" type="sibTrans" cxnId="{723D581C-C24C-4713-ADDF-6AAB68A0B06F}">
      <dgm:prSet/>
      <dgm:spPr/>
      <dgm:t>
        <a:bodyPr/>
        <a:lstStyle/>
        <a:p>
          <a:endParaRPr lang="en-US"/>
        </a:p>
      </dgm:t>
    </dgm:pt>
    <dgm:pt modelId="{7476093A-7EFE-497A-97BC-70D7E03BE75B}">
      <dgm:prSet/>
      <dgm:spPr/>
      <dgm:t>
        <a:bodyPr/>
        <a:lstStyle/>
        <a:p>
          <a:pPr>
            <a:buFont typeface="Arial" panose="020B0604020202020204" pitchFamily="34" charset="0"/>
            <a:buChar char="•"/>
          </a:pPr>
          <a:r>
            <a:rPr lang="en-US" b="0" i="0"/>
            <a:t>Add Region Column </a:t>
          </a:r>
        </a:p>
      </dgm:t>
    </dgm:pt>
    <dgm:pt modelId="{4955D2E5-62C9-4369-BE5E-C838310F35E2}" type="parTrans" cxnId="{BA96480F-98FF-4D7E-A92F-AA2881BA783F}">
      <dgm:prSet/>
      <dgm:spPr/>
      <dgm:t>
        <a:bodyPr/>
        <a:lstStyle/>
        <a:p>
          <a:endParaRPr lang="en-US"/>
        </a:p>
      </dgm:t>
    </dgm:pt>
    <dgm:pt modelId="{9D8C6828-5DF8-4A47-9D25-8107A68972E7}" type="sibTrans" cxnId="{BA96480F-98FF-4D7E-A92F-AA2881BA783F}">
      <dgm:prSet/>
      <dgm:spPr/>
      <dgm:t>
        <a:bodyPr/>
        <a:lstStyle/>
        <a:p>
          <a:endParaRPr lang="en-US"/>
        </a:p>
      </dgm:t>
    </dgm:pt>
    <dgm:pt modelId="{18FB6AD5-33CB-4A4D-8EBA-D7EB84388D7F}">
      <dgm:prSet/>
      <dgm:spPr/>
      <dgm:t>
        <a:bodyPr/>
        <a:lstStyle/>
        <a:p>
          <a:pPr>
            <a:buFont typeface="Arial" panose="020B0604020202020204" pitchFamily="34" charset="0"/>
            <a:buNone/>
          </a:pPr>
          <a:endParaRPr lang="en-US" b="0" i="0"/>
        </a:p>
      </dgm:t>
    </dgm:pt>
    <dgm:pt modelId="{A540117B-A263-4B1E-A9E4-D9E490DF0CC9}" type="sibTrans" cxnId="{371CF110-F907-464D-A258-E344514A5871}">
      <dgm:prSet/>
      <dgm:spPr/>
      <dgm:t>
        <a:bodyPr/>
        <a:lstStyle/>
        <a:p>
          <a:endParaRPr lang="en-US"/>
        </a:p>
      </dgm:t>
    </dgm:pt>
    <dgm:pt modelId="{36E05317-1EF7-4F93-A00A-7F41D1EBDD3E}" type="parTrans" cxnId="{371CF110-F907-464D-A258-E344514A5871}">
      <dgm:prSet/>
      <dgm:spPr/>
      <dgm:t>
        <a:bodyPr/>
        <a:lstStyle/>
        <a:p>
          <a:endParaRPr lang="en-US"/>
        </a:p>
      </dgm:t>
    </dgm:pt>
    <dgm:pt modelId="{7E6D7CD2-1BF2-4E05-886F-A0AC5378B7D1}">
      <dgm:prSet phldrT="[Text]"/>
      <dgm:spPr/>
      <dgm:t>
        <a:bodyPr/>
        <a:lstStyle/>
        <a:p>
          <a:r>
            <a:rPr lang="en-US"/>
            <a:t>One-Hot Encoding on Categorical Variables</a:t>
          </a:r>
        </a:p>
      </dgm:t>
    </dgm:pt>
    <dgm:pt modelId="{33DD683D-39A0-45A1-8837-5D251DBAEE9C}" type="parTrans" cxnId="{7A547235-1CF1-476E-AA35-2C9E179A93EC}">
      <dgm:prSet/>
      <dgm:spPr/>
      <dgm:t>
        <a:bodyPr/>
        <a:lstStyle/>
        <a:p>
          <a:endParaRPr lang="en-US"/>
        </a:p>
      </dgm:t>
    </dgm:pt>
    <dgm:pt modelId="{B8F31550-B7F6-4394-9068-D4DBD4C8D786}" type="sibTrans" cxnId="{7A547235-1CF1-476E-AA35-2C9E179A93EC}">
      <dgm:prSet/>
      <dgm:spPr/>
      <dgm:t>
        <a:bodyPr/>
        <a:lstStyle/>
        <a:p>
          <a:endParaRPr lang="en-US"/>
        </a:p>
      </dgm:t>
    </dgm:pt>
    <dgm:pt modelId="{C739CFBD-3898-4EC4-9B6A-269BF7675919}">
      <dgm:prSet phldrT="[Text]"/>
      <dgm:spPr/>
      <dgm:t>
        <a:bodyPr/>
        <a:lstStyle/>
        <a:p>
          <a:r>
            <a:rPr lang="en-US"/>
            <a:t>Normalize Numeric columns </a:t>
          </a:r>
        </a:p>
      </dgm:t>
    </dgm:pt>
    <dgm:pt modelId="{5F62B8F5-4394-481B-A87D-173AE974F354}" type="parTrans" cxnId="{4BD9AD97-377F-42DB-9F31-9495AA16A86E}">
      <dgm:prSet/>
      <dgm:spPr/>
      <dgm:t>
        <a:bodyPr/>
        <a:lstStyle/>
        <a:p>
          <a:endParaRPr lang="en-US"/>
        </a:p>
      </dgm:t>
    </dgm:pt>
    <dgm:pt modelId="{DEFFBFFC-03A5-4B47-BC55-9348FDF27FB7}" type="sibTrans" cxnId="{4BD9AD97-377F-42DB-9F31-9495AA16A86E}">
      <dgm:prSet/>
      <dgm:spPr/>
      <dgm:t>
        <a:bodyPr/>
        <a:lstStyle/>
        <a:p>
          <a:endParaRPr lang="en-US"/>
        </a:p>
      </dgm:t>
    </dgm:pt>
    <dgm:pt modelId="{C4C7D142-89D1-498A-AE09-62B2A5A05317}" type="pres">
      <dgm:prSet presAssocID="{78694A79-5102-4ACC-8063-DD4AA091C050}" presName="Name0" presStyleCnt="0">
        <dgm:presLayoutVars>
          <dgm:dir/>
          <dgm:animLvl val="lvl"/>
          <dgm:resizeHandles val="exact"/>
        </dgm:presLayoutVars>
      </dgm:prSet>
      <dgm:spPr/>
    </dgm:pt>
    <dgm:pt modelId="{B7408D4A-6930-4685-A9B5-FF61D599F243}" type="pres">
      <dgm:prSet presAssocID="{78694A79-5102-4ACC-8063-DD4AA091C050}" presName="tSp" presStyleCnt="0"/>
      <dgm:spPr/>
    </dgm:pt>
    <dgm:pt modelId="{BD03F638-15C4-4B0D-B4CB-0D19D622C397}" type="pres">
      <dgm:prSet presAssocID="{78694A79-5102-4ACC-8063-DD4AA091C050}" presName="bSp" presStyleCnt="0"/>
      <dgm:spPr/>
    </dgm:pt>
    <dgm:pt modelId="{90D062A5-6316-46AE-9ED4-6DB512EACDF5}" type="pres">
      <dgm:prSet presAssocID="{78694A79-5102-4ACC-8063-DD4AA091C050}" presName="process" presStyleCnt="0"/>
      <dgm:spPr/>
    </dgm:pt>
    <dgm:pt modelId="{FB569792-ECE1-41FF-878E-EA526156858D}" type="pres">
      <dgm:prSet presAssocID="{25F8D20E-AD1C-40E1-8C83-C20BD0EC62CA}" presName="composite1" presStyleCnt="0"/>
      <dgm:spPr/>
    </dgm:pt>
    <dgm:pt modelId="{304A352B-35F6-41BC-B2BF-1CA634E01ADB}" type="pres">
      <dgm:prSet presAssocID="{25F8D20E-AD1C-40E1-8C83-C20BD0EC62CA}" presName="dummyNode1" presStyleLbl="node1" presStyleIdx="0" presStyleCnt="3"/>
      <dgm:spPr/>
    </dgm:pt>
    <dgm:pt modelId="{55AEA370-3070-430A-9224-DE08CFBCBC0B}" type="pres">
      <dgm:prSet presAssocID="{25F8D20E-AD1C-40E1-8C83-C20BD0EC62CA}" presName="childNode1" presStyleLbl="bgAcc1" presStyleIdx="0" presStyleCnt="3" custLinFactNeighborX="-1082" custLinFactNeighborY="0">
        <dgm:presLayoutVars>
          <dgm:bulletEnabled val="1"/>
        </dgm:presLayoutVars>
      </dgm:prSet>
      <dgm:spPr/>
    </dgm:pt>
    <dgm:pt modelId="{96468562-9A39-4473-9C3E-87F68A9C758D}" type="pres">
      <dgm:prSet presAssocID="{25F8D20E-AD1C-40E1-8C83-C20BD0EC62CA}" presName="childNode1tx" presStyleLbl="bgAcc1" presStyleIdx="0" presStyleCnt="3">
        <dgm:presLayoutVars>
          <dgm:bulletEnabled val="1"/>
        </dgm:presLayoutVars>
      </dgm:prSet>
      <dgm:spPr/>
    </dgm:pt>
    <dgm:pt modelId="{64765ED1-D43C-47FE-828A-BC1721E37933}" type="pres">
      <dgm:prSet presAssocID="{25F8D20E-AD1C-40E1-8C83-C20BD0EC62CA}" presName="parentNode1" presStyleLbl="node1" presStyleIdx="0" presStyleCnt="3">
        <dgm:presLayoutVars>
          <dgm:chMax val="1"/>
          <dgm:bulletEnabled val="1"/>
        </dgm:presLayoutVars>
      </dgm:prSet>
      <dgm:spPr/>
    </dgm:pt>
    <dgm:pt modelId="{579E2D9A-E844-4120-89BD-3590845D4614}" type="pres">
      <dgm:prSet presAssocID="{25F8D20E-AD1C-40E1-8C83-C20BD0EC62CA}" presName="connSite1" presStyleCnt="0"/>
      <dgm:spPr/>
    </dgm:pt>
    <dgm:pt modelId="{8B122EED-C7CB-4D6E-A598-516FC2A91434}" type="pres">
      <dgm:prSet presAssocID="{878FB34C-0D45-4B5E-B282-28C267169D6A}" presName="Name9" presStyleLbl="sibTrans2D1" presStyleIdx="0" presStyleCnt="2"/>
      <dgm:spPr/>
    </dgm:pt>
    <dgm:pt modelId="{7E61E616-E326-48C1-8244-85BAC1EFF8E8}" type="pres">
      <dgm:prSet presAssocID="{0DF7EEC3-0882-4F9C-B00D-E8A306553DF8}" presName="composite2" presStyleCnt="0"/>
      <dgm:spPr/>
    </dgm:pt>
    <dgm:pt modelId="{DB7C1E62-958A-4F43-8469-EDE219AFA124}" type="pres">
      <dgm:prSet presAssocID="{0DF7EEC3-0882-4F9C-B00D-E8A306553DF8}" presName="dummyNode2" presStyleLbl="node1" presStyleIdx="0" presStyleCnt="3"/>
      <dgm:spPr/>
    </dgm:pt>
    <dgm:pt modelId="{BD86A537-F7DF-4FBB-8B1A-A446D9DF4ABB}" type="pres">
      <dgm:prSet presAssocID="{0DF7EEC3-0882-4F9C-B00D-E8A306553DF8}" presName="childNode2" presStyleLbl="bgAcc1" presStyleIdx="1" presStyleCnt="3" custScaleX="114965">
        <dgm:presLayoutVars>
          <dgm:bulletEnabled val="1"/>
        </dgm:presLayoutVars>
      </dgm:prSet>
      <dgm:spPr/>
    </dgm:pt>
    <dgm:pt modelId="{4AB01EBB-1971-4170-80F4-F8B3FA77578A}" type="pres">
      <dgm:prSet presAssocID="{0DF7EEC3-0882-4F9C-B00D-E8A306553DF8}" presName="childNode2tx" presStyleLbl="bgAcc1" presStyleIdx="1" presStyleCnt="3">
        <dgm:presLayoutVars>
          <dgm:bulletEnabled val="1"/>
        </dgm:presLayoutVars>
      </dgm:prSet>
      <dgm:spPr/>
    </dgm:pt>
    <dgm:pt modelId="{93E7327B-CD19-44D2-A4C8-EDD4D1FB9682}" type="pres">
      <dgm:prSet presAssocID="{0DF7EEC3-0882-4F9C-B00D-E8A306553DF8}" presName="parentNode2" presStyleLbl="node1" presStyleIdx="1" presStyleCnt="3">
        <dgm:presLayoutVars>
          <dgm:chMax val="0"/>
          <dgm:bulletEnabled val="1"/>
        </dgm:presLayoutVars>
      </dgm:prSet>
      <dgm:spPr/>
    </dgm:pt>
    <dgm:pt modelId="{FEFC1D47-9067-4C45-B5CB-D0579DA57286}" type="pres">
      <dgm:prSet presAssocID="{0DF7EEC3-0882-4F9C-B00D-E8A306553DF8}" presName="connSite2" presStyleCnt="0"/>
      <dgm:spPr/>
    </dgm:pt>
    <dgm:pt modelId="{70E73868-232D-4D98-B02B-B992604F743E}" type="pres">
      <dgm:prSet presAssocID="{E7D130F9-1B45-4F7D-A17A-29B3FABC852A}" presName="Name18" presStyleLbl="sibTrans2D1" presStyleIdx="1" presStyleCnt="2"/>
      <dgm:spPr/>
    </dgm:pt>
    <dgm:pt modelId="{A659DEF3-2E94-4FD4-ADE2-41AC80938A60}" type="pres">
      <dgm:prSet presAssocID="{C3EE2EE5-5B9F-48BB-A0FF-565FF4FA24A8}" presName="composite1" presStyleCnt="0"/>
      <dgm:spPr/>
    </dgm:pt>
    <dgm:pt modelId="{6608E34D-D9B3-4F76-A88A-E9A6109A707B}" type="pres">
      <dgm:prSet presAssocID="{C3EE2EE5-5B9F-48BB-A0FF-565FF4FA24A8}" presName="dummyNode1" presStyleLbl="node1" presStyleIdx="1" presStyleCnt="3"/>
      <dgm:spPr/>
    </dgm:pt>
    <dgm:pt modelId="{B6E8187F-12B1-49B1-9285-19E3135D6C16}" type="pres">
      <dgm:prSet presAssocID="{C3EE2EE5-5B9F-48BB-A0FF-565FF4FA24A8}" presName="childNode1" presStyleLbl="bgAcc1" presStyleIdx="2" presStyleCnt="3">
        <dgm:presLayoutVars>
          <dgm:bulletEnabled val="1"/>
        </dgm:presLayoutVars>
      </dgm:prSet>
      <dgm:spPr/>
    </dgm:pt>
    <dgm:pt modelId="{E90FBE03-15F6-4230-AEF3-F42288460686}" type="pres">
      <dgm:prSet presAssocID="{C3EE2EE5-5B9F-48BB-A0FF-565FF4FA24A8}" presName="childNode1tx" presStyleLbl="bgAcc1" presStyleIdx="2" presStyleCnt="3">
        <dgm:presLayoutVars>
          <dgm:bulletEnabled val="1"/>
        </dgm:presLayoutVars>
      </dgm:prSet>
      <dgm:spPr/>
    </dgm:pt>
    <dgm:pt modelId="{52D7F8EB-4BC6-42A5-9CFF-54AF8E88881B}" type="pres">
      <dgm:prSet presAssocID="{C3EE2EE5-5B9F-48BB-A0FF-565FF4FA24A8}" presName="parentNode1" presStyleLbl="node1" presStyleIdx="2" presStyleCnt="3">
        <dgm:presLayoutVars>
          <dgm:chMax val="1"/>
          <dgm:bulletEnabled val="1"/>
        </dgm:presLayoutVars>
      </dgm:prSet>
      <dgm:spPr/>
    </dgm:pt>
    <dgm:pt modelId="{DEABB61A-857E-4D83-97BC-3EF2B3FD564D}" type="pres">
      <dgm:prSet presAssocID="{C3EE2EE5-5B9F-48BB-A0FF-565FF4FA24A8}" presName="connSite1" presStyleCnt="0"/>
      <dgm:spPr/>
    </dgm:pt>
  </dgm:ptLst>
  <dgm:cxnLst>
    <dgm:cxn modelId="{C07F9F02-0095-4BBC-B2B4-8C41C2930F5E}" type="presOf" srcId="{4C41ADD3-2224-4F3C-88AF-1CF1E856D89D}" destId="{E90FBE03-15F6-4230-AEF3-F42288460686}" srcOrd="1" destOrd="3" presId="urn:microsoft.com/office/officeart/2005/8/layout/hProcess4"/>
    <dgm:cxn modelId="{37257308-EE20-4D9C-AEF6-646011543B06}" type="presOf" srcId="{78694A79-5102-4ACC-8063-DD4AA091C050}" destId="{C4C7D142-89D1-498A-AE09-62B2A5A05317}" srcOrd="0" destOrd="0" presId="urn:microsoft.com/office/officeart/2005/8/layout/hProcess4"/>
    <dgm:cxn modelId="{44EE840A-F2AF-4B8A-ADC5-C64334D90EF0}" srcId="{0DF7EEC3-0882-4F9C-B00D-E8A306553DF8}" destId="{5D27CB99-97B4-4B11-875C-88B5D890F6E5}" srcOrd="0" destOrd="0" parTransId="{D32C6A1D-F52C-40A5-AA78-6189312C590F}" sibTransId="{836E1FC9-8AA5-4F7D-A98B-50E7CAE70EF3}"/>
    <dgm:cxn modelId="{BE5F880C-EF36-4DBC-90AA-148BB83468ED}" type="presOf" srcId="{CFE88AD4-8424-472F-BBC8-2EFFD9C3BE73}" destId="{B6E8187F-12B1-49B1-9285-19E3135D6C16}" srcOrd="0" destOrd="1" presId="urn:microsoft.com/office/officeart/2005/8/layout/hProcess4"/>
    <dgm:cxn modelId="{BA96480F-98FF-4D7E-A92F-AA2881BA783F}" srcId="{25F8D20E-AD1C-40E1-8C83-C20BD0EC62CA}" destId="{7476093A-7EFE-497A-97BC-70D7E03BE75B}" srcOrd="3" destOrd="0" parTransId="{4955D2E5-62C9-4369-BE5E-C838310F35E2}" sibTransId="{9D8C6828-5DF8-4A47-9D25-8107A68972E7}"/>
    <dgm:cxn modelId="{371CF110-F907-464D-A258-E344514A5871}" srcId="{25F8D20E-AD1C-40E1-8C83-C20BD0EC62CA}" destId="{18FB6AD5-33CB-4A4D-8EBA-D7EB84388D7F}" srcOrd="4" destOrd="0" parTransId="{36E05317-1EF7-4F93-A00A-7F41D1EBDD3E}" sibTransId="{A540117B-A263-4B1E-A9E4-D9E490DF0CC9}"/>
    <dgm:cxn modelId="{FBA8EA11-BB12-4BD9-8329-FC691F1FD03D}" srcId="{78694A79-5102-4ACC-8063-DD4AA091C050}" destId="{25F8D20E-AD1C-40E1-8C83-C20BD0EC62CA}" srcOrd="0" destOrd="0" parTransId="{507810C4-CAE8-42C6-9B07-A178B36CA61A}" sibTransId="{878FB34C-0D45-4B5E-B282-28C267169D6A}"/>
    <dgm:cxn modelId="{EA5D7C12-48D9-4A1F-BE81-0BE758BEC546}" type="presOf" srcId="{CFE88AD4-8424-472F-BBC8-2EFFD9C3BE73}" destId="{E90FBE03-15F6-4230-AEF3-F42288460686}" srcOrd="1" destOrd="1" presId="urn:microsoft.com/office/officeart/2005/8/layout/hProcess4"/>
    <dgm:cxn modelId="{E3853813-6EDB-4E01-8512-7EFEB596C121}" type="presOf" srcId="{3C72CE38-365F-49B8-A6F2-FA0F312B8CE3}" destId="{96468562-9A39-4473-9C3E-87F68A9C758D}" srcOrd="1" destOrd="0" presId="urn:microsoft.com/office/officeart/2005/8/layout/hProcess4"/>
    <dgm:cxn modelId="{068D811B-B195-4168-858F-E1B4C42092F4}" type="presOf" srcId="{C50E84ED-F243-455D-A883-86EB4DF9AD84}" destId="{96468562-9A39-4473-9C3E-87F68A9C758D}" srcOrd="1" destOrd="2" presId="urn:microsoft.com/office/officeart/2005/8/layout/hProcess4"/>
    <dgm:cxn modelId="{723D581C-C24C-4713-ADDF-6AAB68A0B06F}" srcId="{0DF7EEC3-0882-4F9C-B00D-E8A306553DF8}" destId="{3571F954-EE02-4AEC-AE28-38857F62FC0E}" srcOrd="3" destOrd="0" parTransId="{CC03C1D4-84CC-4173-A439-A75B822B9AB8}" sibTransId="{82C73659-A0AE-49E2-B0AF-59C8006519E8}"/>
    <dgm:cxn modelId="{1248071F-2301-4F5E-9694-778256CC175A}" type="presOf" srcId="{18FB6AD5-33CB-4A4D-8EBA-D7EB84388D7F}" destId="{96468562-9A39-4473-9C3E-87F68A9C758D}" srcOrd="1" destOrd="4" presId="urn:microsoft.com/office/officeart/2005/8/layout/hProcess4"/>
    <dgm:cxn modelId="{A258D927-E526-4002-9F97-7768E494E47E}" type="presOf" srcId="{C739CFBD-3898-4EC4-9B6A-269BF7675919}" destId="{4AB01EBB-1971-4170-80F4-F8B3FA77578A}" srcOrd="1" destOrd="2" presId="urn:microsoft.com/office/officeart/2005/8/layout/hProcess4"/>
    <dgm:cxn modelId="{7DFEE230-20FE-4CE0-8E97-298B35BBFFF5}" type="presOf" srcId="{3571F954-EE02-4AEC-AE28-38857F62FC0E}" destId="{BD86A537-F7DF-4FBB-8B1A-A446D9DF4ABB}" srcOrd="0" destOrd="3" presId="urn:microsoft.com/office/officeart/2005/8/layout/hProcess4"/>
    <dgm:cxn modelId="{7A547235-1CF1-476E-AA35-2C9E179A93EC}" srcId="{0DF7EEC3-0882-4F9C-B00D-E8A306553DF8}" destId="{7E6D7CD2-1BF2-4E05-886F-A0AC5378B7D1}" srcOrd="1" destOrd="0" parTransId="{33DD683D-39A0-45A1-8837-5D251DBAEE9C}" sibTransId="{B8F31550-B7F6-4394-9068-D4DBD4C8D786}"/>
    <dgm:cxn modelId="{D45EAF3A-6D4A-47F7-B26F-74AEE00D1BAF}" type="presOf" srcId="{0DF7EEC3-0882-4F9C-B00D-E8A306553DF8}" destId="{93E7327B-CD19-44D2-A4C8-EDD4D1FB9682}" srcOrd="0" destOrd="0" presId="urn:microsoft.com/office/officeart/2005/8/layout/hProcess4"/>
    <dgm:cxn modelId="{6E382A3D-B448-41EC-A718-82F4137093DA}" srcId="{78694A79-5102-4ACC-8063-DD4AA091C050}" destId="{C3EE2EE5-5B9F-48BB-A0FF-565FF4FA24A8}" srcOrd="2" destOrd="0" parTransId="{6E1ADB8C-6595-4644-A72D-4B1FCDD36E8C}" sibTransId="{7942BB45-8F77-4946-910B-B61EBB6A4A71}"/>
    <dgm:cxn modelId="{D25ED85E-033A-4C7B-9B2C-DC838A700AD7}" type="presOf" srcId="{1D5CCD2B-C35C-4DFF-80DB-1836C9F3698C}" destId="{E90FBE03-15F6-4230-AEF3-F42288460686}" srcOrd="1" destOrd="2" presId="urn:microsoft.com/office/officeart/2005/8/layout/hProcess4"/>
    <dgm:cxn modelId="{FFF04542-58CF-42AC-9848-8CB4AB0F4CBA}" srcId="{25F8D20E-AD1C-40E1-8C83-C20BD0EC62CA}" destId="{A92364D5-CD97-4C71-AEEA-281A0305F431}" srcOrd="1" destOrd="0" parTransId="{72A366E8-D5D6-4DAD-A36A-02EDA3A650EC}" sibTransId="{17AC3956-FC5A-431B-B639-1C620F89E91D}"/>
    <dgm:cxn modelId="{54CEAF42-5199-4D65-9037-F95BADFC253C}" type="presOf" srcId="{A9CD8A44-8450-4526-B0E5-A72B881DA2B6}" destId="{E90FBE03-15F6-4230-AEF3-F42288460686}" srcOrd="1" destOrd="0" presId="urn:microsoft.com/office/officeart/2005/8/layout/hProcess4"/>
    <dgm:cxn modelId="{E16D9365-13AA-4E14-886F-D0BC02F42B90}" type="presOf" srcId="{25F8D20E-AD1C-40E1-8C83-C20BD0EC62CA}" destId="{64765ED1-D43C-47FE-828A-BC1721E37933}" srcOrd="0" destOrd="0" presId="urn:microsoft.com/office/officeart/2005/8/layout/hProcess4"/>
    <dgm:cxn modelId="{17A25166-A249-46D3-9E46-8032461F9146}" type="presOf" srcId="{36167F1C-362A-462D-8876-AE5E5EFEB816}" destId="{B6E8187F-12B1-49B1-9285-19E3135D6C16}" srcOrd="0" destOrd="4" presId="urn:microsoft.com/office/officeart/2005/8/layout/hProcess4"/>
    <dgm:cxn modelId="{6B07C447-B78B-48A3-B0E7-CBA003DE9389}" srcId="{C3EE2EE5-5B9F-48BB-A0FF-565FF4FA24A8}" destId="{4C41ADD3-2224-4F3C-88AF-1CF1E856D89D}" srcOrd="3" destOrd="0" parTransId="{CCD24EBC-1D92-4B07-AC69-C933E5383FA5}" sibTransId="{64E407D6-46FE-452B-9D85-E81BF41C0A55}"/>
    <dgm:cxn modelId="{A5D2BD68-396D-4E55-83A5-A19F81491312}" srcId="{25F8D20E-AD1C-40E1-8C83-C20BD0EC62CA}" destId="{3C72CE38-365F-49B8-A6F2-FA0F312B8CE3}" srcOrd="0" destOrd="0" parTransId="{2E9D6723-F12F-4D48-80AF-CF2030C81519}" sibTransId="{2804B016-8DCB-4AB6-8F97-E88B62589ED9}"/>
    <dgm:cxn modelId="{C569D451-B8D6-42B2-8065-6D9BAC6550B6}" srcId="{C3EE2EE5-5B9F-48BB-A0FF-565FF4FA24A8}" destId="{1D5CCD2B-C35C-4DFF-80DB-1836C9F3698C}" srcOrd="2" destOrd="0" parTransId="{B2E2E87F-356C-4E2A-97EE-4D500F069F2B}" sibTransId="{33CE969C-C0B8-4FDE-BC5D-33C058D40866}"/>
    <dgm:cxn modelId="{08E83958-A524-4A34-964B-92B8F81DA9EA}" srcId="{78694A79-5102-4ACC-8063-DD4AA091C050}" destId="{0DF7EEC3-0882-4F9C-B00D-E8A306553DF8}" srcOrd="1" destOrd="0" parTransId="{47691624-C224-49E9-8F78-86BC41D3FD0C}" sibTransId="{E7D130F9-1B45-4F7D-A17A-29B3FABC852A}"/>
    <dgm:cxn modelId="{5C1B547F-523C-4F93-9F5D-896822F350C3}" srcId="{C3EE2EE5-5B9F-48BB-A0FF-565FF4FA24A8}" destId="{CFE88AD4-8424-472F-BBC8-2EFFD9C3BE73}" srcOrd="1" destOrd="0" parTransId="{5367945B-12E2-4137-8CC8-D4358BBCD680}" sibTransId="{A27CBC84-F44E-40EE-9149-7735D2ECAD18}"/>
    <dgm:cxn modelId="{F4334D86-A0A7-4E9F-910D-1FE6C171B132}" type="presOf" srcId="{4C41ADD3-2224-4F3C-88AF-1CF1E856D89D}" destId="{B6E8187F-12B1-49B1-9285-19E3135D6C16}" srcOrd="0" destOrd="3" presId="urn:microsoft.com/office/officeart/2005/8/layout/hProcess4"/>
    <dgm:cxn modelId="{89D3028C-45FE-4841-A7D8-E39B26FDB170}" srcId="{C3EE2EE5-5B9F-48BB-A0FF-565FF4FA24A8}" destId="{A9CD8A44-8450-4526-B0E5-A72B881DA2B6}" srcOrd="0" destOrd="0" parTransId="{0442CCB9-AF3F-411E-830F-26A0FACDC973}" sibTransId="{EB46384C-2C0D-4A9D-9A4A-B6415EEEC6C1}"/>
    <dgm:cxn modelId="{7CC8918C-AA16-4FCF-9492-8599D08CC605}" type="presOf" srcId="{C739CFBD-3898-4EC4-9B6A-269BF7675919}" destId="{BD86A537-F7DF-4FBB-8B1A-A446D9DF4ABB}" srcOrd="0" destOrd="2" presId="urn:microsoft.com/office/officeart/2005/8/layout/hProcess4"/>
    <dgm:cxn modelId="{6EFD158D-8286-4ABE-AF47-27CC0ED2ACCF}" type="presOf" srcId="{878FB34C-0D45-4B5E-B282-28C267169D6A}" destId="{8B122EED-C7CB-4D6E-A598-516FC2A91434}" srcOrd="0" destOrd="0" presId="urn:microsoft.com/office/officeart/2005/8/layout/hProcess4"/>
    <dgm:cxn modelId="{6660F892-81D9-402D-B312-2B29CF4E306A}" type="presOf" srcId="{7E6D7CD2-1BF2-4E05-886F-A0AC5378B7D1}" destId="{4AB01EBB-1971-4170-80F4-F8B3FA77578A}" srcOrd="1" destOrd="1" presId="urn:microsoft.com/office/officeart/2005/8/layout/hProcess4"/>
    <dgm:cxn modelId="{4BD9AD97-377F-42DB-9F31-9495AA16A86E}" srcId="{0DF7EEC3-0882-4F9C-B00D-E8A306553DF8}" destId="{C739CFBD-3898-4EC4-9B6A-269BF7675919}" srcOrd="2" destOrd="0" parTransId="{5F62B8F5-4394-481B-A87D-173AE974F354}" sibTransId="{DEFFBFFC-03A5-4B47-BC55-9348FDF27FB7}"/>
    <dgm:cxn modelId="{1A6A7598-C06D-4341-9C59-D7B7E7A6C150}" type="presOf" srcId="{7476093A-7EFE-497A-97BC-70D7E03BE75B}" destId="{55AEA370-3070-430A-9224-DE08CFBCBC0B}" srcOrd="0" destOrd="3" presId="urn:microsoft.com/office/officeart/2005/8/layout/hProcess4"/>
    <dgm:cxn modelId="{6ADE019A-FA0D-4452-98D3-F21BA215E8E2}" srcId="{C3EE2EE5-5B9F-48BB-A0FF-565FF4FA24A8}" destId="{36167F1C-362A-462D-8876-AE5E5EFEB816}" srcOrd="4" destOrd="0" parTransId="{910FF4D3-3E31-4BD1-BCAD-A42ED25FC346}" sibTransId="{CB4CCC0A-1AA1-4261-A4D6-74E2DA9B9D04}"/>
    <dgm:cxn modelId="{A6EAFD9E-0DC8-4886-A0D4-0A42AA126895}" type="presOf" srcId="{18FB6AD5-33CB-4A4D-8EBA-D7EB84388D7F}" destId="{55AEA370-3070-430A-9224-DE08CFBCBC0B}" srcOrd="0" destOrd="4" presId="urn:microsoft.com/office/officeart/2005/8/layout/hProcess4"/>
    <dgm:cxn modelId="{99D3ECA0-8A41-4B86-AFAE-9CAF274AB0CB}" type="presOf" srcId="{7476093A-7EFE-497A-97BC-70D7E03BE75B}" destId="{96468562-9A39-4473-9C3E-87F68A9C758D}" srcOrd="1" destOrd="3" presId="urn:microsoft.com/office/officeart/2005/8/layout/hProcess4"/>
    <dgm:cxn modelId="{CF92AFA6-7922-4D01-B7BC-FD3DF4BF85EA}" type="presOf" srcId="{3571F954-EE02-4AEC-AE28-38857F62FC0E}" destId="{4AB01EBB-1971-4170-80F4-F8B3FA77578A}" srcOrd="1" destOrd="3" presId="urn:microsoft.com/office/officeart/2005/8/layout/hProcess4"/>
    <dgm:cxn modelId="{29625AAB-527C-4B73-BD70-F48CEFFC1E3F}" type="presOf" srcId="{5D27CB99-97B4-4B11-875C-88B5D890F6E5}" destId="{4AB01EBB-1971-4170-80F4-F8B3FA77578A}" srcOrd="1" destOrd="0" presId="urn:microsoft.com/office/officeart/2005/8/layout/hProcess4"/>
    <dgm:cxn modelId="{294BB2AB-9D70-4862-82D8-52F6883F9634}" type="presOf" srcId="{1D5CCD2B-C35C-4DFF-80DB-1836C9F3698C}" destId="{B6E8187F-12B1-49B1-9285-19E3135D6C16}" srcOrd="0" destOrd="2" presId="urn:microsoft.com/office/officeart/2005/8/layout/hProcess4"/>
    <dgm:cxn modelId="{B201A2B0-8325-4765-A61F-1877B248469C}" type="presOf" srcId="{C50E84ED-F243-455D-A883-86EB4DF9AD84}" destId="{55AEA370-3070-430A-9224-DE08CFBCBC0B}" srcOrd="0" destOrd="2" presId="urn:microsoft.com/office/officeart/2005/8/layout/hProcess4"/>
    <dgm:cxn modelId="{8CF255B1-D2BE-4C80-99E5-3E7F9683A16A}" type="presOf" srcId="{A92364D5-CD97-4C71-AEEA-281A0305F431}" destId="{96468562-9A39-4473-9C3E-87F68A9C758D}" srcOrd="1" destOrd="1" presId="urn:microsoft.com/office/officeart/2005/8/layout/hProcess4"/>
    <dgm:cxn modelId="{5192CBB3-5A5D-43B5-93A0-09C82B49620A}" type="presOf" srcId="{E7D130F9-1B45-4F7D-A17A-29B3FABC852A}" destId="{70E73868-232D-4D98-B02B-B992604F743E}" srcOrd="0" destOrd="0" presId="urn:microsoft.com/office/officeart/2005/8/layout/hProcess4"/>
    <dgm:cxn modelId="{BEC684C2-CFEA-4BAC-9719-714D7710B4EB}" type="presOf" srcId="{5D27CB99-97B4-4B11-875C-88B5D890F6E5}" destId="{BD86A537-F7DF-4FBB-8B1A-A446D9DF4ABB}" srcOrd="0" destOrd="0" presId="urn:microsoft.com/office/officeart/2005/8/layout/hProcess4"/>
    <dgm:cxn modelId="{2EB063CB-253C-4C42-BCB2-BEA17808D5EE}" type="presOf" srcId="{7E6D7CD2-1BF2-4E05-886F-A0AC5378B7D1}" destId="{BD86A537-F7DF-4FBB-8B1A-A446D9DF4ABB}" srcOrd="0" destOrd="1" presId="urn:microsoft.com/office/officeart/2005/8/layout/hProcess4"/>
    <dgm:cxn modelId="{7FAD8DCB-003C-47E0-AE8F-AFAC35CB1D86}" srcId="{25F8D20E-AD1C-40E1-8C83-C20BD0EC62CA}" destId="{C50E84ED-F243-455D-A883-86EB4DF9AD84}" srcOrd="2" destOrd="0" parTransId="{C84E149B-9633-423A-9762-7799CC15A7BA}" sibTransId="{EF752476-BC71-45A7-9336-A10578789D1E}"/>
    <dgm:cxn modelId="{0FE46CD6-AEB2-4ED3-956E-E7C46DB98309}" type="presOf" srcId="{C3EE2EE5-5B9F-48BB-A0FF-565FF4FA24A8}" destId="{52D7F8EB-4BC6-42A5-9CFF-54AF8E88881B}" srcOrd="0" destOrd="0" presId="urn:microsoft.com/office/officeart/2005/8/layout/hProcess4"/>
    <dgm:cxn modelId="{22F429E0-A886-4E1D-8FB4-F9D142BAB8EF}" type="presOf" srcId="{A92364D5-CD97-4C71-AEEA-281A0305F431}" destId="{55AEA370-3070-430A-9224-DE08CFBCBC0B}" srcOrd="0" destOrd="1" presId="urn:microsoft.com/office/officeart/2005/8/layout/hProcess4"/>
    <dgm:cxn modelId="{1846DCE9-F072-46C1-B18C-243472210ACF}" type="presOf" srcId="{36167F1C-362A-462D-8876-AE5E5EFEB816}" destId="{E90FBE03-15F6-4230-AEF3-F42288460686}" srcOrd="1" destOrd="4" presId="urn:microsoft.com/office/officeart/2005/8/layout/hProcess4"/>
    <dgm:cxn modelId="{72E74EEF-C42F-4C41-8C2E-1CF0CCA9EED8}" type="presOf" srcId="{3C72CE38-365F-49B8-A6F2-FA0F312B8CE3}" destId="{55AEA370-3070-430A-9224-DE08CFBCBC0B}" srcOrd="0" destOrd="0" presId="urn:microsoft.com/office/officeart/2005/8/layout/hProcess4"/>
    <dgm:cxn modelId="{96A810FB-4813-4CDF-8838-BB1DAFC97414}" type="presOf" srcId="{A9CD8A44-8450-4526-B0E5-A72B881DA2B6}" destId="{B6E8187F-12B1-49B1-9285-19E3135D6C16}" srcOrd="0" destOrd="0" presId="urn:microsoft.com/office/officeart/2005/8/layout/hProcess4"/>
    <dgm:cxn modelId="{F71BA375-B86E-414F-B945-15D66B40D7AD}" type="presParOf" srcId="{C4C7D142-89D1-498A-AE09-62B2A5A05317}" destId="{B7408D4A-6930-4685-A9B5-FF61D599F243}" srcOrd="0" destOrd="0" presId="urn:microsoft.com/office/officeart/2005/8/layout/hProcess4"/>
    <dgm:cxn modelId="{ED49B2D1-9F09-487D-93C6-77225153466A}" type="presParOf" srcId="{C4C7D142-89D1-498A-AE09-62B2A5A05317}" destId="{BD03F638-15C4-4B0D-B4CB-0D19D622C397}" srcOrd="1" destOrd="0" presId="urn:microsoft.com/office/officeart/2005/8/layout/hProcess4"/>
    <dgm:cxn modelId="{6D1213A1-6A41-4870-99E8-B47DC713F8F7}" type="presParOf" srcId="{C4C7D142-89D1-498A-AE09-62B2A5A05317}" destId="{90D062A5-6316-46AE-9ED4-6DB512EACDF5}" srcOrd="2" destOrd="0" presId="urn:microsoft.com/office/officeart/2005/8/layout/hProcess4"/>
    <dgm:cxn modelId="{51D9EE27-67DC-421D-89DC-E8E33982F0DA}" type="presParOf" srcId="{90D062A5-6316-46AE-9ED4-6DB512EACDF5}" destId="{FB569792-ECE1-41FF-878E-EA526156858D}" srcOrd="0" destOrd="0" presId="urn:microsoft.com/office/officeart/2005/8/layout/hProcess4"/>
    <dgm:cxn modelId="{7DFB1041-10CE-441C-93FB-367DF03C7B4F}" type="presParOf" srcId="{FB569792-ECE1-41FF-878E-EA526156858D}" destId="{304A352B-35F6-41BC-B2BF-1CA634E01ADB}" srcOrd="0" destOrd="0" presId="urn:microsoft.com/office/officeart/2005/8/layout/hProcess4"/>
    <dgm:cxn modelId="{2549FED7-F831-440D-882C-E88C48AE8FA4}" type="presParOf" srcId="{FB569792-ECE1-41FF-878E-EA526156858D}" destId="{55AEA370-3070-430A-9224-DE08CFBCBC0B}" srcOrd="1" destOrd="0" presId="urn:microsoft.com/office/officeart/2005/8/layout/hProcess4"/>
    <dgm:cxn modelId="{D806BED4-32BB-4594-8105-80ED71940F39}" type="presParOf" srcId="{FB569792-ECE1-41FF-878E-EA526156858D}" destId="{96468562-9A39-4473-9C3E-87F68A9C758D}" srcOrd="2" destOrd="0" presId="urn:microsoft.com/office/officeart/2005/8/layout/hProcess4"/>
    <dgm:cxn modelId="{BFF9B213-F227-4E99-A60C-5E8AC6CEBE2C}" type="presParOf" srcId="{FB569792-ECE1-41FF-878E-EA526156858D}" destId="{64765ED1-D43C-47FE-828A-BC1721E37933}" srcOrd="3" destOrd="0" presId="urn:microsoft.com/office/officeart/2005/8/layout/hProcess4"/>
    <dgm:cxn modelId="{E999BCD8-45C9-44B2-A19F-CD32399A0C4D}" type="presParOf" srcId="{FB569792-ECE1-41FF-878E-EA526156858D}" destId="{579E2D9A-E844-4120-89BD-3590845D4614}" srcOrd="4" destOrd="0" presId="urn:microsoft.com/office/officeart/2005/8/layout/hProcess4"/>
    <dgm:cxn modelId="{BC7096E9-A6ED-4450-91E8-7714D5201FA1}" type="presParOf" srcId="{90D062A5-6316-46AE-9ED4-6DB512EACDF5}" destId="{8B122EED-C7CB-4D6E-A598-516FC2A91434}" srcOrd="1" destOrd="0" presId="urn:microsoft.com/office/officeart/2005/8/layout/hProcess4"/>
    <dgm:cxn modelId="{8190E5BA-8A10-4C64-9106-6CB2DC4AE4BD}" type="presParOf" srcId="{90D062A5-6316-46AE-9ED4-6DB512EACDF5}" destId="{7E61E616-E326-48C1-8244-85BAC1EFF8E8}" srcOrd="2" destOrd="0" presId="urn:microsoft.com/office/officeart/2005/8/layout/hProcess4"/>
    <dgm:cxn modelId="{BF9E9520-CE7B-4B2E-BDC2-E773CFFC50B9}" type="presParOf" srcId="{7E61E616-E326-48C1-8244-85BAC1EFF8E8}" destId="{DB7C1E62-958A-4F43-8469-EDE219AFA124}" srcOrd="0" destOrd="0" presId="urn:microsoft.com/office/officeart/2005/8/layout/hProcess4"/>
    <dgm:cxn modelId="{AAE7C328-6B95-4AE5-8B5B-D7EC67A69023}" type="presParOf" srcId="{7E61E616-E326-48C1-8244-85BAC1EFF8E8}" destId="{BD86A537-F7DF-4FBB-8B1A-A446D9DF4ABB}" srcOrd="1" destOrd="0" presId="urn:microsoft.com/office/officeart/2005/8/layout/hProcess4"/>
    <dgm:cxn modelId="{0298B16D-10C9-44F1-B917-56E48B4904F2}" type="presParOf" srcId="{7E61E616-E326-48C1-8244-85BAC1EFF8E8}" destId="{4AB01EBB-1971-4170-80F4-F8B3FA77578A}" srcOrd="2" destOrd="0" presId="urn:microsoft.com/office/officeart/2005/8/layout/hProcess4"/>
    <dgm:cxn modelId="{4FC78833-9F4D-4759-9B66-FAF046131FE1}" type="presParOf" srcId="{7E61E616-E326-48C1-8244-85BAC1EFF8E8}" destId="{93E7327B-CD19-44D2-A4C8-EDD4D1FB9682}" srcOrd="3" destOrd="0" presId="urn:microsoft.com/office/officeart/2005/8/layout/hProcess4"/>
    <dgm:cxn modelId="{57783BD8-2BCC-4D58-BF4D-8985A40B1362}" type="presParOf" srcId="{7E61E616-E326-48C1-8244-85BAC1EFF8E8}" destId="{FEFC1D47-9067-4C45-B5CB-D0579DA57286}" srcOrd="4" destOrd="0" presId="urn:microsoft.com/office/officeart/2005/8/layout/hProcess4"/>
    <dgm:cxn modelId="{F2E26F25-214A-4142-8672-9F49C644BFEF}" type="presParOf" srcId="{90D062A5-6316-46AE-9ED4-6DB512EACDF5}" destId="{70E73868-232D-4D98-B02B-B992604F743E}" srcOrd="3" destOrd="0" presId="urn:microsoft.com/office/officeart/2005/8/layout/hProcess4"/>
    <dgm:cxn modelId="{D54CF2D3-20CC-4E8B-86DE-E00C8FCCD4C7}" type="presParOf" srcId="{90D062A5-6316-46AE-9ED4-6DB512EACDF5}" destId="{A659DEF3-2E94-4FD4-ADE2-41AC80938A60}" srcOrd="4" destOrd="0" presId="urn:microsoft.com/office/officeart/2005/8/layout/hProcess4"/>
    <dgm:cxn modelId="{62227E58-F12E-4FB7-8571-45588A743D45}" type="presParOf" srcId="{A659DEF3-2E94-4FD4-ADE2-41AC80938A60}" destId="{6608E34D-D9B3-4F76-A88A-E9A6109A707B}" srcOrd="0" destOrd="0" presId="urn:microsoft.com/office/officeart/2005/8/layout/hProcess4"/>
    <dgm:cxn modelId="{0D256104-A2F2-44F1-B9BE-0D415F7A4D52}" type="presParOf" srcId="{A659DEF3-2E94-4FD4-ADE2-41AC80938A60}" destId="{B6E8187F-12B1-49B1-9285-19E3135D6C16}" srcOrd="1" destOrd="0" presId="urn:microsoft.com/office/officeart/2005/8/layout/hProcess4"/>
    <dgm:cxn modelId="{229CC96F-3829-4541-9A97-A8161DE4EBB5}" type="presParOf" srcId="{A659DEF3-2E94-4FD4-ADE2-41AC80938A60}" destId="{E90FBE03-15F6-4230-AEF3-F42288460686}" srcOrd="2" destOrd="0" presId="urn:microsoft.com/office/officeart/2005/8/layout/hProcess4"/>
    <dgm:cxn modelId="{40A23654-E37A-4315-A7FF-B0F7870176B6}" type="presParOf" srcId="{A659DEF3-2E94-4FD4-ADE2-41AC80938A60}" destId="{52D7F8EB-4BC6-42A5-9CFF-54AF8E88881B}" srcOrd="3" destOrd="0" presId="urn:microsoft.com/office/officeart/2005/8/layout/hProcess4"/>
    <dgm:cxn modelId="{E1D7873D-D21E-4FBE-94E3-3E418B88F19B}" type="presParOf" srcId="{A659DEF3-2E94-4FD4-ADE2-41AC80938A60}" destId="{DEABB61A-857E-4D83-97BC-3EF2B3FD564D}"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BE686B-204C-4D31-BB44-8004280EA31D}" type="doc">
      <dgm:prSet loTypeId="urn:microsoft.com/office/officeart/2011/layout/RadialPictureList" loCatId="picture" qsTypeId="urn:microsoft.com/office/officeart/2005/8/quickstyle/simple2" qsCatId="simple" csTypeId="urn:microsoft.com/office/officeart/2005/8/colors/accent2_1" csCatId="accent2" phldr="1"/>
      <dgm:spPr/>
      <dgm:t>
        <a:bodyPr/>
        <a:lstStyle/>
        <a:p>
          <a:endParaRPr lang="en-US"/>
        </a:p>
      </dgm:t>
    </dgm:pt>
    <dgm:pt modelId="{AD8C57E0-E921-41D2-A7CA-7E6FDC1D85AB}">
      <dgm:prSet phldrT="[Text]"/>
      <dgm:spPr/>
      <dgm:t>
        <a:bodyPr/>
        <a:lstStyle/>
        <a:p>
          <a:r>
            <a:rPr lang="en-US"/>
            <a:t>Social Media</a:t>
          </a:r>
        </a:p>
      </dgm:t>
    </dgm:pt>
    <dgm:pt modelId="{3D3507D3-415B-4E2F-A3F4-E424A47FFDC5}" type="parTrans" cxnId="{56AA262D-DF52-4DD2-A5AD-5E0D0A375A18}">
      <dgm:prSet/>
      <dgm:spPr/>
      <dgm:t>
        <a:bodyPr/>
        <a:lstStyle/>
        <a:p>
          <a:endParaRPr lang="en-US"/>
        </a:p>
      </dgm:t>
    </dgm:pt>
    <dgm:pt modelId="{1FA390B2-3BF4-4578-A535-89EBD77E185A}" type="sibTrans" cxnId="{56AA262D-DF52-4DD2-A5AD-5E0D0A375A18}">
      <dgm:prSet/>
      <dgm:spPr/>
      <dgm:t>
        <a:bodyPr/>
        <a:lstStyle/>
        <a:p>
          <a:endParaRPr lang="en-US"/>
        </a:p>
      </dgm:t>
    </dgm:pt>
    <dgm:pt modelId="{321A4316-E641-4ABE-8EA6-5607BF205B64}">
      <dgm:prSet phldrT="[Text]"/>
      <dgm:spPr/>
      <dgm:t>
        <a:bodyPr/>
        <a:lstStyle/>
        <a:p>
          <a:r>
            <a:rPr lang="en-US"/>
            <a:t>Photo Poster</a:t>
          </a:r>
        </a:p>
      </dgm:t>
    </dgm:pt>
    <dgm:pt modelId="{2A21FFCD-3286-4F86-9955-1EC732BF99C7}" type="parTrans" cxnId="{C19FC9F4-7F5C-49EA-BD24-BFC23C9CBDBD}">
      <dgm:prSet/>
      <dgm:spPr/>
      <dgm:t>
        <a:bodyPr/>
        <a:lstStyle/>
        <a:p>
          <a:endParaRPr lang="en-US"/>
        </a:p>
      </dgm:t>
    </dgm:pt>
    <dgm:pt modelId="{E7CAD4C1-E8B8-4A33-9A21-FE7F38F3015B}" type="sibTrans" cxnId="{C19FC9F4-7F5C-49EA-BD24-BFC23C9CBDBD}">
      <dgm:prSet/>
      <dgm:spPr/>
      <dgm:t>
        <a:bodyPr/>
        <a:lstStyle/>
        <a:p>
          <a:endParaRPr lang="en-US"/>
        </a:p>
      </dgm:t>
    </dgm:pt>
    <dgm:pt modelId="{116AB936-0EE6-4BBE-892D-A9606F850A12}">
      <dgm:prSet phldrT="[Text]"/>
      <dgm:spPr/>
      <dgm:t>
        <a:bodyPr/>
        <a:lstStyle/>
        <a:p>
          <a:r>
            <a:rPr lang="en-US"/>
            <a:t>Video Poster</a:t>
          </a:r>
        </a:p>
      </dgm:t>
    </dgm:pt>
    <dgm:pt modelId="{E7FBFDFA-2198-41F2-A32C-016FDA5C7720}" type="parTrans" cxnId="{46EED1C0-2A36-4FCA-AC1A-5D016ADA2876}">
      <dgm:prSet/>
      <dgm:spPr/>
      <dgm:t>
        <a:bodyPr/>
        <a:lstStyle/>
        <a:p>
          <a:endParaRPr lang="en-US"/>
        </a:p>
      </dgm:t>
    </dgm:pt>
    <dgm:pt modelId="{1EB2EA82-8E0E-480E-A91D-1E052A89C7C7}" type="sibTrans" cxnId="{46EED1C0-2A36-4FCA-AC1A-5D016ADA2876}">
      <dgm:prSet/>
      <dgm:spPr/>
      <dgm:t>
        <a:bodyPr/>
        <a:lstStyle/>
        <a:p>
          <a:endParaRPr lang="en-US"/>
        </a:p>
      </dgm:t>
    </dgm:pt>
    <dgm:pt modelId="{22758C3B-7C28-4E16-9430-0FA4C2CDC738}">
      <dgm:prSet phldrT="[Text]"/>
      <dgm:spPr/>
      <dgm:t>
        <a:bodyPr/>
        <a:lstStyle/>
        <a:p>
          <a:r>
            <a:rPr lang="en-US"/>
            <a:t>Test Poster</a:t>
          </a:r>
        </a:p>
      </dgm:t>
    </dgm:pt>
    <dgm:pt modelId="{DA25D668-614F-4484-AF5E-F104C6C1CAA1}" type="parTrans" cxnId="{21D509AF-68D9-4725-B351-EC6FE373BB3D}">
      <dgm:prSet/>
      <dgm:spPr/>
      <dgm:t>
        <a:bodyPr/>
        <a:lstStyle/>
        <a:p>
          <a:endParaRPr lang="en-US"/>
        </a:p>
      </dgm:t>
    </dgm:pt>
    <dgm:pt modelId="{D58B3098-8640-4A41-902A-151534309CE4}" type="sibTrans" cxnId="{21D509AF-68D9-4725-B351-EC6FE373BB3D}">
      <dgm:prSet/>
      <dgm:spPr/>
      <dgm:t>
        <a:bodyPr/>
        <a:lstStyle/>
        <a:p>
          <a:endParaRPr lang="en-US"/>
        </a:p>
      </dgm:t>
    </dgm:pt>
    <dgm:pt modelId="{108084BD-F655-471D-B50C-3FAF571306CF}" type="pres">
      <dgm:prSet presAssocID="{16BE686B-204C-4D31-BB44-8004280EA31D}" presName="Name0" presStyleCnt="0">
        <dgm:presLayoutVars>
          <dgm:chMax val="1"/>
          <dgm:chPref val="1"/>
          <dgm:dir/>
          <dgm:resizeHandles/>
        </dgm:presLayoutVars>
      </dgm:prSet>
      <dgm:spPr/>
    </dgm:pt>
    <dgm:pt modelId="{F7835BEE-5AF2-40CC-B3E2-22EB71FA2D78}" type="pres">
      <dgm:prSet presAssocID="{AD8C57E0-E921-41D2-A7CA-7E6FDC1D85AB}" presName="Parent" presStyleLbl="node1" presStyleIdx="0" presStyleCnt="2" custLinFactNeighborX="17116" custLinFactNeighborY="-12285">
        <dgm:presLayoutVars>
          <dgm:chMax val="4"/>
          <dgm:chPref val="3"/>
        </dgm:presLayoutVars>
      </dgm:prSet>
      <dgm:spPr/>
    </dgm:pt>
    <dgm:pt modelId="{EAE02CA3-EEE6-4DA4-8D01-024FF3E95E27}" type="pres">
      <dgm:prSet presAssocID="{321A4316-E641-4ABE-8EA6-5607BF205B64}" presName="Accent" presStyleLbl="node1" presStyleIdx="1" presStyleCnt="2"/>
      <dgm:spPr/>
    </dgm:pt>
    <dgm:pt modelId="{5D6E9172-DEC2-41CC-AF2A-F8CC623D3661}" type="pres">
      <dgm:prSet presAssocID="{321A4316-E641-4ABE-8EA6-5607BF205B64}" presName="Image1"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perture with solid fill"/>
        </a:ext>
      </dgm:extLst>
    </dgm:pt>
    <dgm:pt modelId="{9F2619D0-EAA7-44BA-B2D9-85577A5BCAAB}" type="pres">
      <dgm:prSet presAssocID="{321A4316-E641-4ABE-8EA6-5607BF205B64}" presName="Child1" presStyleLbl="revTx" presStyleIdx="0" presStyleCnt="3">
        <dgm:presLayoutVars>
          <dgm:chMax val="0"/>
          <dgm:chPref val="0"/>
          <dgm:bulletEnabled val="1"/>
        </dgm:presLayoutVars>
      </dgm:prSet>
      <dgm:spPr/>
    </dgm:pt>
    <dgm:pt modelId="{DC991B28-31B2-4B47-A3A6-A1C58930043D}" type="pres">
      <dgm:prSet presAssocID="{116AB936-0EE6-4BBE-892D-A9606F850A12}" presName="Image2" presStyleCnt="0"/>
      <dgm:spPr/>
    </dgm:pt>
    <dgm:pt modelId="{477686B1-81D8-46B5-972F-2D35BB63057D}" type="pres">
      <dgm:prSet presAssocID="{116AB936-0EE6-4BBE-892D-A9606F850A12}" presName="Imag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Video camera with solid fill"/>
        </a:ext>
      </dgm:extLst>
    </dgm:pt>
    <dgm:pt modelId="{8ADACE1E-6E59-4A1C-9CB0-B284B76338B9}" type="pres">
      <dgm:prSet presAssocID="{116AB936-0EE6-4BBE-892D-A9606F850A12}" presName="Child2" presStyleLbl="revTx" presStyleIdx="1" presStyleCnt="3">
        <dgm:presLayoutVars>
          <dgm:chMax val="0"/>
          <dgm:chPref val="0"/>
          <dgm:bulletEnabled val="1"/>
        </dgm:presLayoutVars>
      </dgm:prSet>
      <dgm:spPr/>
    </dgm:pt>
    <dgm:pt modelId="{A9968E90-24A1-4062-9C1E-DEDB222DA083}" type="pres">
      <dgm:prSet presAssocID="{22758C3B-7C28-4E16-9430-0FA4C2CDC738}" presName="Image3" presStyleCnt="0"/>
      <dgm:spPr/>
    </dgm:pt>
    <dgm:pt modelId="{B352D6CE-5DF4-40C1-9267-86CCC3AEDDEE}" type="pres">
      <dgm:prSet presAssocID="{22758C3B-7C28-4E16-9430-0FA4C2CDC738}" presName="Imag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amp with solid fill"/>
        </a:ext>
      </dgm:extLst>
    </dgm:pt>
    <dgm:pt modelId="{6D3A4B34-3F42-4439-9F88-680E93B8DC4A}" type="pres">
      <dgm:prSet presAssocID="{22758C3B-7C28-4E16-9430-0FA4C2CDC738}" presName="Child3" presStyleLbl="revTx" presStyleIdx="2" presStyleCnt="3">
        <dgm:presLayoutVars>
          <dgm:chMax val="0"/>
          <dgm:chPref val="0"/>
          <dgm:bulletEnabled val="1"/>
        </dgm:presLayoutVars>
      </dgm:prSet>
      <dgm:spPr/>
    </dgm:pt>
  </dgm:ptLst>
  <dgm:cxnLst>
    <dgm:cxn modelId="{ECE7FC1B-C0C4-4707-9A0A-B8CB1B2AE399}" type="presOf" srcId="{16BE686B-204C-4D31-BB44-8004280EA31D}" destId="{108084BD-F655-471D-B50C-3FAF571306CF}" srcOrd="0" destOrd="0" presId="urn:microsoft.com/office/officeart/2011/layout/RadialPictureList"/>
    <dgm:cxn modelId="{56AA262D-DF52-4DD2-A5AD-5E0D0A375A18}" srcId="{16BE686B-204C-4D31-BB44-8004280EA31D}" destId="{AD8C57E0-E921-41D2-A7CA-7E6FDC1D85AB}" srcOrd="0" destOrd="0" parTransId="{3D3507D3-415B-4E2F-A3F4-E424A47FFDC5}" sibTransId="{1FA390B2-3BF4-4578-A535-89EBD77E185A}"/>
    <dgm:cxn modelId="{A9478864-365B-4509-A371-DAC1D3E17B37}" type="presOf" srcId="{22758C3B-7C28-4E16-9430-0FA4C2CDC738}" destId="{6D3A4B34-3F42-4439-9F88-680E93B8DC4A}" srcOrd="0" destOrd="0" presId="urn:microsoft.com/office/officeart/2011/layout/RadialPictureList"/>
    <dgm:cxn modelId="{C5134245-46E0-4272-94D9-D4605979A9B4}" type="presOf" srcId="{AD8C57E0-E921-41D2-A7CA-7E6FDC1D85AB}" destId="{F7835BEE-5AF2-40CC-B3E2-22EB71FA2D78}" srcOrd="0" destOrd="0" presId="urn:microsoft.com/office/officeart/2011/layout/RadialPictureList"/>
    <dgm:cxn modelId="{6AE67972-485E-4689-B2CC-28FE86757F68}" type="presOf" srcId="{321A4316-E641-4ABE-8EA6-5607BF205B64}" destId="{9F2619D0-EAA7-44BA-B2D9-85577A5BCAAB}" srcOrd="0" destOrd="0" presId="urn:microsoft.com/office/officeart/2011/layout/RadialPictureList"/>
    <dgm:cxn modelId="{510134AD-528C-4EF9-A45F-A4BA039B5A0B}" type="presOf" srcId="{116AB936-0EE6-4BBE-892D-A9606F850A12}" destId="{8ADACE1E-6E59-4A1C-9CB0-B284B76338B9}" srcOrd="0" destOrd="0" presId="urn:microsoft.com/office/officeart/2011/layout/RadialPictureList"/>
    <dgm:cxn modelId="{21D509AF-68D9-4725-B351-EC6FE373BB3D}" srcId="{AD8C57E0-E921-41D2-A7CA-7E6FDC1D85AB}" destId="{22758C3B-7C28-4E16-9430-0FA4C2CDC738}" srcOrd="2" destOrd="0" parTransId="{DA25D668-614F-4484-AF5E-F104C6C1CAA1}" sibTransId="{D58B3098-8640-4A41-902A-151534309CE4}"/>
    <dgm:cxn modelId="{46EED1C0-2A36-4FCA-AC1A-5D016ADA2876}" srcId="{AD8C57E0-E921-41D2-A7CA-7E6FDC1D85AB}" destId="{116AB936-0EE6-4BBE-892D-A9606F850A12}" srcOrd="1" destOrd="0" parTransId="{E7FBFDFA-2198-41F2-A32C-016FDA5C7720}" sibTransId="{1EB2EA82-8E0E-480E-A91D-1E052A89C7C7}"/>
    <dgm:cxn modelId="{C19FC9F4-7F5C-49EA-BD24-BFC23C9CBDBD}" srcId="{AD8C57E0-E921-41D2-A7CA-7E6FDC1D85AB}" destId="{321A4316-E641-4ABE-8EA6-5607BF205B64}" srcOrd="0" destOrd="0" parTransId="{2A21FFCD-3286-4F86-9955-1EC732BF99C7}" sibTransId="{E7CAD4C1-E8B8-4A33-9A21-FE7F38F3015B}"/>
    <dgm:cxn modelId="{5DC86BDB-30BC-4918-848E-A85C4D58E8AE}" type="presParOf" srcId="{108084BD-F655-471D-B50C-3FAF571306CF}" destId="{F7835BEE-5AF2-40CC-B3E2-22EB71FA2D78}" srcOrd="0" destOrd="0" presId="urn:microsoft.com/office/officeart/2011/layout/RadialPictureList"/>
    <dgm:cxn modelId="{9A1914C0-4658-4C27-A704-7D0A44BCFB09}" type="presParOf" srcId="{108084BD-F655-471D-B50C-3FAF571306CF}" destId="{EAE02CA3-EEE6-4DA4-8D01-024FF3E95E27}" srcOrd="1" destOrd="0" presId="urn:microsoft.com/office/officeart/2011/layout/RadialPictureList"/>
    <dgm:cxn modelId="{244E46B9-9F53-492B-8880-C163F07EC950}" type="presParOf" srcId="{108084BD-F655-471D-B50C-3FAF571306CF}" destId="{5D6E9172-DEC2-41CC-AF2A-F8CC623D3661}" srcOrd="2" destOrd="0" presId="urn:microsoft.com/office/officeart/2011/layout/RadialPictureList"/>
    <dgm:cxn modelId="{18AEE13A-A279-473F-A9CB-094DD5A22A72}" type="presParOf" srcId="{108084BD-F655-471D-B50C-3FAF571306CF}" destId="{9F2619D0-EAA7-44BA-B2D9-85577A5BCAAB}" srcOrd="3" destOrd="0" presId="urn:microsoft.com/office/officeart/2011/layout/RadialPictureList"/>
    <dgm:cxn modelId="{DF9DCAE2-4C33-45A2-9138-431C1542674D}" type="presParOf" srcId="{108084BD-F655-471D-B50C-3FAF571306CF}" destId="{DC991B28-31B2-4B47-A3A6-A1C58930043D}" srcOrd="4" destOrd="0" presId="urn:microsoft.com/office/officeart/2011/layout/RadialPictureList"/>
    <dgm:cxn modelId="{5DCF08F4-C1F1-409A-9D85-92DA6EAD2507}" type="presParOf" srcId="{DC991B28-31B2-4B47-A3A6-A1C58930043D}" destId="{477686B1-81D8-46B5-972F-2D35BB63057D}" srcOrd="0" destOrd="0" presId="urn:microsoft.com/office/officeart/2011/layout/RadialPictureList"/>
    <dgm:cxn modelId="{ADC44527-5517-4B55-A924-867623B82F03}" type="presParOf" srcId="{108084BD-F655-471D-B50C-3FAF571306CF}" destId="{8ADACE1E-6E59-4A1C-9CB0-B284B76338B9}" srcOrd="5" destOrd="0" presId="urn:microsoft.com/office/officeart/2011/layout/RadialPictureList"/>
    <dgm:cxn modelId="{3F74DA55-5745-40BC-9BA3-AB0EF1606734}" type="presParOf" srcId="{108084BD-F655-471D-B50C-3FAF571306CF}" destId="{A9968E90-24A1-4062-9C1E-DEDB222DA083}" srcOrd="6" destOrd="0" presId="urn:microsoft.com/office/officeart/2011/layout/RadialPictureList"/>
    <dgm:cxn modelId="{03357976-D8B8-4270-B353-8C505A0B112E}" type="presParOf" srcId="{A9968E90-24A1-4062-9C1E-DEDB222DA083}" destId="{B352D6CE-5DF4-40C1-9267-86CCC3AEDDEE}" srcOrd="0" destOrd="0" presId="urn:microsoft.com/office/officeart/2011/layout/RadialPictureList"/>
    <dgm:cxn modelId="{533415B8-F5D4-4758-8FA9-D8A357356843}" type="presParOf" srcId="{108084BD-F655-471D-B50C-3FAF571306CF}" destId="{6D3A4B34-3F42-4439-9F88-680E93B8DC4A}"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424D30-4044-49B9-9C20-36DA898A3EF9}" type="doc">
      <dgm:prSet loTypeId="urn:microsoft.com/office/officeart/2005/8/layout/vList3" loCatId="picture" qsTypeId="urn:microsoft.com/office/officeart/2005/8/quickstyle/simple2" qsCatId="simple" csTypeId="urn:microsoft.com/office/officeart/2005/8/colors/accent2_2" csCatId="accent2" phldr="1"/>
      <dgm:spPr/>
    </dgm:pt>
    <dgm:pt modelId="{37688880-4EF4-44B7-87EF-C64CD41D47A3}">
      <dgm:prSet phldrT="[Text]"/>
      <dgm:spPr/>
      <dgm:t>
        <a:bodyPr/>
        <a:lstStyle/>
        <a:p>
          <a:r>
            <a:rPr lang="en-US"/>
            <a:t>Top 3 Home properties: Single Family, Mobile Home, and Condo</a:t>
          </a:r>
        </a:p>
      </dgm:t>
    </dgm:pt>
    <dgm:pt modelId="{15FF4AE4-92CA-4A50-9200-73847FAB3C2F}" type="parTrans" cxnId="{3B660C77-99BA-4AE9-8B75-09220E164CBE}">
      <dgm:prSet/>
      <dgm:spPr/>
      <dgm:t>
        <a:bodyPr/>
        <a:lstStyle/>
        <a:p>
          <a:endParaRPr lang="en-US"/>
        </a:p>
      </dgm:t>
    </dgm:pt>
    <dgm:pt modelId="{7F6372F4-EE72-4A82-8AEA-3B759AAEE873}" type="sibTrans" cxnId="{3B660C77-99BA-4AE9-8B75-09220E164CBE}">
      <dgm:prSet/>
      <dgm:spPr/>
      <dgm:t>
        <a:bodyPr/>
        <a:lstStyle/>
        <a:p>
          <a:endParaRPr lang="en-US"/>
        </a:p>
      </dgm:t>
    </dgm:pt>
    <dgm:pt modelId="{38319886-ABF6-4CE4-8FEC-E5FB82F4D996}">
      <dgm:prSet phldrT="[Text]"/>
      <dgm:spPr/>
      <dgm:t>
        <a:bodyPr/>
        <a:lstStyle/>
        <a:p>
          <a:pPr rtl="0"/>
          <a:r>
            <a:rPr lang="en-US" b="0" i="0">
              <a:latin typeface="Calibri"/>
            </a:rPr>
            <a:t>Customers reside</a:t>
          </a:r>
          <a:r>
            <a:rPr lang="en-US" b="0" i="0"/>
            <a:t> in their homes for either over 14 years or less than a year</a:t>
          </a:r>
          <a:endParaRPr lang="en-US"/>
        </a:p>
      </dgm:t>
    </dgm:pt>
    <dgm:pt modelId="{3983E52F-A9A7-45A8-A291-88CB288B9777}" type="parTrans" cxnId="{DDBC9A0A-7E1C-4596-B1FD-6AAF829B458C}">
      <dgm:prSet/>
      <dgm:spPr/>
      <dgm:t>
        <a:bodyPr/>
        <a:lstStyle/>
        <a:p>
          <a:endParaRPr lang="en-US"/>
        </a:p>
      </dgm:t>
    </dgm:pt>
    <dgm:pt modelId="{6ACBA44F-A473-4E00-A2E3-684E0D1D5B44}" type="sibTrans" cxnId="{DDBC9A0A-7E1C-4596-B1FD-6AAF829B458C}">
      <dgm:prSet/>
      <dgm:spPr/>
      <dgm:t>
        <a:bodyPr/>
        <a:lstStyle/>
        <a:p>
          <a:endParaRPr lang="en-US"/>
        </a:p>
      </dgm:t>
    </dgm:pt>
    <dgm:pt modelId="{19751FE2-B06F-47D8-BC8D-6E8B59D418C8}">
      <dgm:prSet/>
      <dgm:spPr/>
      <dgm:t>
        <a:bodyPr/>
        <a:lstStyle/>
        <a:p>
          <a:r>
            <a:rPr lang="en-US" b="0" i="0"/>
            <a:t>Home Lot Square Footage: 5,000 - 10,000 sq ft and 10,001 - 15,000 sq ft</a:t>
          </a:r>
          <a:endParaRPr lang="en-US"/>
        </a:p>
      </dgm:t>
    </dgm:pt>
    <dgm:pt modelId="{3FB0C6F0-152C-45E1-9A5B-6B92E5E44FEB}" type="parTrans" cxnId="{5E076B96-1334-AC4F-B219-46989F7552E1}">
      <dgm:prSet/>
      <dgm:spPr/>
      <dgm:t>
        <a:bodyPr/>
        <a:lstStyle/>
        <a:p>
          <a:endParaRPr lang="en-US"/>
        </a:p>
      </dgm:t>
    </dgm:pt>
    <dgm:pt modelId="{307C4E2A-9350-4EE1-9F0E-E2664D1A0595}" type="sibTrans" cxnId="{5E076B96-1334-AC4F-B219-46989F7552E1}">
      <dgm:prSet/>
      <dgm:spPr/>
      <dgm:t>
        <a:bodyPr/>
        <a:lstStyle/>
        <a:p>
          <a:endParaRPr lang="en-US"/>
        </a:p>
      </dgm:t>
    </dgm:pt>
    <dgm:pt modelId="{7DC8D925-C6D4-4E58-9BF5-9D54CDE4A58A}" type="pres">
      <dgm:prSet presAssocID="{CC424D30-4044-49B9-9C20-36DA898A3EF9}" presName="linearFlow" presStyleCnt="0">
        <dgm:presLayoutVars>
          <dgm:dir/>
          <dgm:resizeHandles val="exact"/>
        </dgm:presLayoutVars>
      </dgm:prSet>
      <dgm:spPr/>
    </dgm:pt>
    <dgm:pt modelId="{5D584B98-05C4-4063-8307-3A6988210468}" type="pres">
      <dgm:prSet presAssocID="{37688880-4EF4-44B7-87EF-C64CD41D47A3}" presName="composite" presStyleCnt="0"/>
      <dgm:spPr/>
    </dgm:pt>
    <dgm:pt modelId="{6B19A430-6B61-4119-A163-3F90E6E76224}" type="pres">
      <dgm:prSet presAssocID="{37688880-4EF4-44B7-87EF-C64CD41D47A3}"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ouse with solid fill"/>
        </a:ext>
      </dgm:extLst>
    </dgm:pt>
    <dgm:pt modelId="{EFB5F41A-A482-46FC-A529-7E55EEE1B390}" type="pres">
      <dgm:prSet presAssocID="{37688880-4EF4-44B7-87EF-C64CD41D47A3}" presName="txShp" presStyleLbl="node1" presStyleIdx="0" presStyleCnt="3">
        <dgm:presLayoutVars>
          <dgm:bulletEnabled val="1"/>
        </dgm:presLayoutVars>
      </dgm:prSet>
      <dgm:spPr/>
    </dgm:pt>
    <dgm:pt modelId="{A103BBE0-963B-4AA6-9F53-103646B77E73}" type="pres">
      <dgm:prSet presAssocID="{7F6372F4-EE72-4A82-8AEA-3B759AAEE873}" presName="spacing" presStyleCnt="0"/>
      <dgm:spPr/>
    </dgm:pt>
    <dgm:pt modelId="{3B039FC4-AB8C-4AD3-87D3-4FB30FCBCF89}" type="pres">
      <dgm:prSet presAssocID="{38319886-ABF6-4CE4-8FEC-E5FB82F4D996}" presName="composite" presStyleCnt="0"/>
      <dgm:spPr/>
    </dgm:pt>
    <dgm:pt modelId="{07D337CE-C3BF-49E3-87D9-C70394C0FDD6}" type="pres">
      <dgm:prSet presAssocID="{38319886-ABF6-4CE4-8FEC-E5FB82F4D996}"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pwatch 75% with solid fill"/>
        </a:ext>
      </dgm:extLst>
    </dgm:pt>
    <dgm:pt modelId="{4DAD6C08-E8FE-435F-A9D5-1B0F2361E159}" type="pres">
      <dgm:prSet presAssocID="{38319886-ABF6-4CE4-8FEC-E5FB82F4D996}" presName="txShp" presStyleLbl="node1" presStyleIdx="1" presStyleCnt="3">
        <dgm:presLayoutVars>
          <dgm:bulletEnabled val="1"/>
        </dgm:presLayoutVars>
      </dgm:prSet>
      <dgm:spPr/>
    </dgm:pt>
    <dgm:pt modelId="{B9DD3DD7-F9C3-49F0-8BB9-20B9BC319BD3}" type="pres">
      <dgm:prSet presAssocID="{6ACBA44F-A473-4E00-A2E3-684E0D1D5B44}" presName="spacing" presStyleCnt="0"/>
      <dgm:spPr/>
    </dgm:pt>
    <dgm:pt modelId="{5ABC7481-6A1B-4597-93B3-3CBB3F229580}" type="pres">
      <dgm:prSet presAssocID="{19751FE2-B06F-47D8-BC8D-6E8B59D418C8}" presName="composite" presStyleCnt="0"/>
      <dgm:spPr/>
    </dgm:pt>
    <dgm:pt modelId="{AE9471E1-46CC-4597-9391-4634062426C3}" type="pres">
      <dgm:prSet presAssocID="{19751FE2-B06F-47D8-BC8D-6E8B59D418C8}"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lterations &amp; Tailoring with solid fill"/>
        </a:ext>
      </dgm:extLst>
    </dgm:pt>
    <dgm:pt modelId="{0A89EAA4-1A55-4235-88B8-D7E727D7AF2B}" type="pres">
      <dgm:prSet presAssocID="{19751FE2-B06F-47D8-BC8D-6E8B59D418C8}" presName="txShp" presStyleLbl="node1" presStyleIdx="2" presStyleCnt="3">
        <dgm:presLayoutVars>
          <dgm:bulletEnabled val="1"/>
        </dgm:presLayoutVars>
      </dgm:prSet>
      <dgm:spPr/>
    </dgm:pt>
  </dgm:ptLst>
  <dgm:cxnLst>
    <dgm:cxn modelId="{DDBC9A0A-7E1C-4596-B1FD-6AAF829B458C}" srcId="{CC424D30-4044-49B9-9C20-36DA898A3EF9}" destId="{38319886-ABF6-4CE4-8FEC-E5FB82F4D996}" srcOrd="1" destOrd="0" parTransId="{3983E52F-A9A7-45A8-A291-88CB288B9777}" sibTransId="{6ACBA44F-A473-4E00-A2E3-684E0D1D5B44}"/>
    <dgm:cxn modelId="{2BAFD42D-75C6-498B-99D3-058193EC8A14}" type="presOf" srcId="{CC424D30-4044-49B9-9C20-36DA898A3EF9}" destId="{7DC8D925-C6D4-4E58-9BF5-9D54CDE4A58A}" srcOrd="0" destOrd="0" presId="urn:microsoft.com/office/officeart/2005/8/layout/vList3"/>
    <dgm:cxn modelId="{8A3F5C54-B998-4D6D-A14C-C3430551B056}" type="presOf" srcId="{37688880-4EF4-44B7-87EF-C64CD41D47A3}" destId="{EFB5F41A-A482-46FC-A529-7E55EEE1B390}" srcOrd="0" destOrd="0" presId="urn:microsoft.com/office/officeart/2005/8/layout/vList3"/>
    <dgm:cxn modelId="{3B660C77-99BA-4AE9-8B75-09220E164CBE}" srcId="{CC424D30-4044-49B9-9C20-36DA898A3EF9}" destId="{37688880-4EF4-44B7-87EF-C64CD41D47A3}" srcOrd="0" destOrd="0" parTransId="{15FF4AE4-92CA-4A50-9200-73847FAB3C2F}" sibTransId="{7F6372F4-EE72-4A82-8AEA-3B759AAEE873}"/>
    <dgm:cxn modelId="{5E076B96-1334-AC4F-B219-46989F7552E1}" srcId="{CC424D30-4044-49B9-9C20-36DA898A3EF9}" destId="{19751FE2-B06F-47D8-BC8D-6E8B59D418C8}" srcOrd="2" destOrd="0" parTransId="{3FB0C6F0-152C-45E1-9A5B-6B92E5E44FEB}" sibTransId="{307C4E2A-9350-4EE1-9F0E-E2664D1A0595}"/>
    <dgm:cxn modelId="{945F55C1-BF6A-4D6F-8FA2-FAD9CDF6A5BD}" type="presOf" srcId="{38319886-ABF6-4CE4-8FEC-E5FB82F4D996}" destId="{4DAD6C08-E8FE-435F-A9D5-1B0F2361E159}" srcOrd="0" destOrd="0" presId="urn:microsoft.com/office/officeart/2005/8/layout/vList3"/>
    <dgm:cxn modelId="{55D7F1DA-146D-404B-84A7-A0CE06DD23B1}" type="presOf" srcId="{19751FE2-B06F-47D8-BC8D-6E8B59D418C8}" destId="{0A89EAA4-1A55-4235-88B8-D7E727D7AF2B}" srcOrd="0" destOrd="0" presId="urn:microsoft.com/office/officeart/2005/8/layout/vList3"/>
    <dgm:cxn modelId="{3AB97781-8B48-4FEB-97FE-03DD01A22257}" type="presParOf" srcId="{7DC8D925-C6D4-4E58-9BF5-9D54CDE4A58A}" destId="{5D584B98-05C4-4063-8307-3A6988210468}" srcOrd="0" destOrd="0" presId="urn:microsoft.com/office/officeart/2005/8/layout/vList3"/>
    <dgm:cxn modelId="{8F1EA8BA-6574-48DD-9A3B-0E55DD39B1B6}" type="presParOf" srcId="{5D584B98-05C4-4063-8307-3A6988210468}" destId="{6B19A430-6B61-4119-A163-3F90E6E76224}" srcOrd="0" destOrd="0" presId="urn:microsoft.com/office/officeart/2005/8/layout/vList3"/>
    <dgm:cxn modelId="{0EFA0401-E017-47ED-AD43-263CC2407CDE}" type="presParOf" srcId="{5D584B98-05C4-4063-8307-3A6988210468}" destId="{EFB5F41A-A482-46FC-A529-7E55EEE1B390}" srcOrd="1" destOrd="0" presId="urn:microsoft.com/office/officeart/2005/8/layout/vList3"/>
    <dgm:cxn modelId="{81411BE4-F10A-475D-9C93-6B29D4430830}" type="presParOf" srcId="{7DC8D925-C6D4-4E58-9BF5-9D54CDE4A58A}" destId="{A103BBE0-963B-4AA6-9F53-103646B77E73}" srcOrd="1" destOrd="0" presId="urn:microsoft.com/office/officeart/2005/8/layout/vList3"/>
    <dgm:cxn modelId="{D3AB04DA-93C2-48D1-859F-70FD5E9E176E}" type="presParOf" srcId="{7DC8D925-C6D4-4E58-9BF5-9D54CDE4A58A}" destId="{3B039FC4-AB8C-4AD3-87D3-4FB30FCBCF89}" srcOrd="2" destOrd="0" presId="urn:microsoft.com/office/officeart/2005/8/layout/vList3"/>
    <dgm:cxn modelId="{DF3BE484-ADA8-41ED-80CC-AAD35CA2DCFD}" type="presParOf" srcId="{3B039FC4-AB8C-4AD3-87D3-4FB30FCBCF89}" destId="{07D337CE-C3BF-49E3-87D9-C70394C0FDD6}" srcOrd="0" destOrd="0" presId="urn:microsoft.com/office/officeart/2005/8/layout/vList3"/>
    <dgm:cxn modelId="{247FACE5-6758-40AF-AB10-78ACCC7A7A9E}" type="presParOf" srcId="{3B039FC4-AB8C-4AD3-87D3-4FB30FCBCF89}" destId="{4DAD6C08-E8FE-435F-A9D5-1B0F2361E159}" srcOrd="1" destOrd="0" presId="urn:microsoft.com/office/officeart/2005/8/layout/vList3"/>
    <dgm:cxn modelId="{F34691DF-CA60-7945-BAF3-B8391284C8E2}" type="presParOf" srcId="{7DC8D925-C6D4-4E58-9BF5-9D54CDE4A58A}" destId="{B9DD3DD7-F9C3-49F0-8BB9-20B9BC319BD3}" srcOrd="3" destOrd="0" presId="urn:microsoft.com/office/officeart/2005/8/layout/vList3"/>
    <dgm:cxn modelId="{9E5B6E27-D8B4-F443-BA95-AEAFC143B382}" type="presParOf" srcId="{7DC8D925-C6D4-4E58-9BF5-9D54CDE4A58A}" destId="{5ABC7481-6A1B-4597-93B3-3CBB3F229580}" srcOrd="4" destOrd="0" presId="urn:microsoft.com/office/officeart/2005/8/layout/vList3"/>
    <dgm:cxn modelId="{26BB8DDF-E9CC-1D47-8AE4-DD162D4C5542}" type="presParOf" srcId="{5ABC7481-6A1B-4597-93B3-3CBB3F229580}" destId="{AE9471E1-46CC-4597-9391-4634062426C3}" srcOrd="0" destOrd="0" presId="urn:microsoft.com/office/officeart/2005/8/layout/vList3"/>
    <dgm:cxn modelId="{62A78841-160E-A443-9C83-D2FF472334D6}" type="presParOf" srcId="{5ABC7481-6A1B-4597-93B3-3CBB3F229580}" destId="{0A89EAA4-1A55-4235-88B8-D7E727D7AF2B}" srcOrd="1" destOrd="0" presId="urn:microsoft.com/office/officeart/2005/8/layout/vLis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168E1D-6BB5-4A95-B3BC-BB51F0372D44}" type="doc">
      <dgm:prSet loTypeId="urn:microsoft.com/office/officeart/2005/8/layout/radial2" loCatId="relationship" qsTypeId="urn:microsoft.com/office/officeart/2005/8/quickstyle/3d3" qsCatId="3D" csTypeId="urn:microsoft.com/office/officeart/2005/8/colors/accent1_2" csCatId="accent1" phldr="1"/>
      <dgm:spPr/>
      <dgm:t>
        <a:bodyPr/>
        <a:lstStyle/>
        <a:p>
          <a:endParaRPr lang="en-US"/>
        </a:p>
      </dgm:t>
    </dgm:pt>
    <dgm:pt modelId="{5E6FA706-C180-4A62-83AF-1E82853A05B7}">
      <dgm:prSet phldrT="[Text]" phldr="0"/>
      <dgm:spPr/>
      <dgm:t>
        <a:bodyPr/>
        <a:lstStyle/>
        <a:p>
          <a:pPr rtl="0"/>
          <a:r>
            <a:rPr lang="en-US">
              <a:latin typeface="Calibri"/>
            </a:rPr>
            <a:t>Business Purpose</a:t>
          </a:r>
          <a:endParaRPr lang="en-US"/>
        </a:p>
      </dgm:t>
    </dgm:pt>
    <dgm:pt modelId="{AEF871A6-3A4E-4A51-9620-10EC793F9363}" type="parTrans" cxnId="{DDC86C29-F5A8-4C53-8DC9-90FC69A33513}">
      <dgm:prSet/>
      <dgm:spPr/>
      <dgm:t>
        <a:bodyPr/>
        <a:lstStyle/>
        <a:p>
          <a:endParaRPr lang="en-US"/>
        </a:p>
      </dgm:t>
    </dgm:pt>
    <dgm:pt modelId="{25D1529C-8D9F-4123-B29A-3170E5FC6184}" type="sibTrans" cxnId="{DDC86C29-F5A8-4C53-8DC9-90FC69A33513}">
      <dgm:prSet/>
      <dgm:spPr/>
      <dgm:t>
        <a:bodyPr/>
        <a:lstStyle/>
        <a:p>
          <a:endParaRPr lang="en-US"/>
        </a:p>
      </dgm:t>
    </dgm:pt>
    <dgm:pt modelId="{99289722-C56C-4AF0-82D0-4792BE8B2C91}">
      <dgm:prSet phldrT="[Text]" phldr="0"/>
      <dgm:spPr/>
      <dgm:t>
        <a:bodyPr/>
        <a:lstStyle/>
        <a:p>
          <a:pPr rtl="0"/>
          <a:r>
            <a:rPr lang="en-US">
              <a:latin typeface="Calibri"/>
            </a:rPr>
            <a:t>Technical Purpose</a:t>
          </a:r>
          <a:endParaRPr lang="en-US"/>
        </a:p>
      </dgm:t>
    </dgm:pt>
    <dgm:pt modelId="{BA420216-0DD9-402C-94C1-85ABD781F778}" type="parTrans" cxnId="{15E23866-EA8F-4F68-AAB1-00C70018BB7A}">
      <dgm:prSet/>
      <dgm:spPr/>
      <dgm:t>
        <a:bodyPr/>
        <a:lstStyle/>
        <a:p>
          <a:endParaRPr lang="en-US"/>
        </a:p>
      </dgm:t>
    </dgm:pt>
    <dgm:pt modelId="{79F11FC8-A07E-439A-9878-6D11FC92995F}" type="sibTrans" cxnId="{15E23866-EA8F-4F68-AAB1-00C70018BB7A}">
      <dgm:prSet/>
      <dgm:spPr/>
      <dgm:t>
        <a:bodyPr/>
        <a:lstStyle/>
        <a:p>
          <a:endParaRPr lang="en-US"/>
        </a:p>
      </dgm:t>
    </dgm:pt>
    <dgm:pt modelId="{94F1A0C3-9399-4614-9FA6-2EC085141838}" type="pres">
      <dgm:prSet presAssocID="{29168E1D-6BB5-4A95-B3BC-BB51F0372D44}" presName="composite" presStyleCnt="0">
        <dgm:presLayoutVars>
          <dgm:chMax val="5"/>
          <dgm:dir/>
          <dgm:animLvl val="ctr"/>
          <dgm:resizeHandles val="exact"/>
        </dgm:presLayoutVars>
      </dgm:prSet>
      <dgm:spPr/>
    </dgm:pt>
    <dgm:pt modelId="{31E62868-BB2A-4D0B-B81C-2DDE7FFF1E28}" type="pres">
      <dgm:prSet presAssocID="{29168E1D-6BB5-4A95-B3BC-BB51F0372D44}" presName="cycle" presStyleCnt="0"/>
      <dgm:spPr/>
    </dgm:pt>
    <dgm:pt modelId="{F79C6AC3-0B67-4142-A502-971AF9D9D444}" type="pres">
      <dgm:prSet presAssocID="{29168E1D-6BB5-4A95-B3BC-BB51F0372D44}" presName="centerShape" presStyleCnt="0"/>
      <dgm:spPr/>
    </dgm:pt>
    <dgm:pt modelId="{BBD87472-5BBD-4B0F-B175-7ED3F25A7802}" type="pres">
      <dgm:prSet presAssocID="{29168E1D-6BB5-4A95-B3BC-BB51F0372D44}" presName="connSite" presStyleLbl="node1" presStyleIdx="0" presStyleCnt="3"/>
      <dgm:spPr/>
    </dgm:pt>
    <dgm:pt modelId="{C924533B-61EC-414B-A793-9BB6C40CBBF4}" type="pres">
      <dgm:prSet presAssocID="{29168E1D-6BB5-4A95-B3BC-BB51F0372D44}" presName="visible" presStyleLbl="node1" presStyleIdx="0" presStyleCnt="3"/>
      <dgm:spPr/>
    </dgm:pt>
    <dgm:pt modelId="{A9C5DEDA-6BA5-4459-9CC5-BB21BFD8F07B}" type="pres">
      <dgm:prSet presAssocID="{AEF871A6-3A4E-4A51-9620-10EC793F9363}" presName="Name25" presStyleLbl="parChTrans1D1" presStyleIdx="0" presStyleCnt="2"/>
      <dgm:spPr/>
    </dgm:pt>
    <dgm:pt modelId="{968BBC1D-155A-4ACD-83AA-FD13C3AC78A9}" type="pres">
      <dgm:prSet presAssocID="{5E6FA706-C180-4A62-83AF-1E82853A05B7}" presName="node" presStyleCnt="0"/>
      <dgm:spPr/>
    </dgm:pt>
    <dgm:pt modelId="{369AEE17-AD0A-4AFD-A24E-E27417C6C555}" type="pres">
      <dgm:prSet presAssocID="{5E6FA706-C180-4A62-83AF-1E82853A05B7}" presName="parentNode" presStyleLbl="node1" presStyleIdx="1" presStyleCnt="3">
        <dgm:presLayoutVars>
          <dgm:chMax val="1"/>
          <dgm:bulletEnabled val="1"/>
        </dgm:presLayoutVars>
      </dgm:prSet>
      <dgm:spPr/>
    </dgm:pt>
    <dgm:pt modelId="{09381942-1EDF-4956-92C0-2D53DA2C1454}" type="pres">
      <dgm:prSet presAssocID="{5E6FA706-C180-4A62-83AF-1E82853A05B7}" presName="childNode" presStyleLbl="revTx" presStyleIdx="0" presStyleCnt="0">
        <dgm:presLayoutVars>
          <dgm:bulletEnabled val="1"/>
        </dgm:presLayoutVars>
      </dgm:prSet>
      <dgm:spPr/>
    </dgm:pt>
    <dgm:pt modelId="{02E45CA2-24E5-4B2D-A900-D5A8A3EA1AA4}" type="pres">
      <dgm:prSet presAssocID="{BA420216-0DD9-402C-94C1-85ABD781F778}" presName="Name25" presStyleLbl="parChTrans1D1" presStyleIdx="1" presStyleCnt="2"/>
      <dgm:spPr/>
    </dgm:pt>
    <dgm:pt modelId="{0E78045D-28B7-475D-A0BD-123CDED99B7A}" type="pres">
      <dgm:prSet presAssocID="{99289722-C56C-4AF0-82D0-4792BE8B2C91}" presName="node" presStyleCnt="0"/>
      <dgm:spPr/>
    </dgm:pt>
    <dgm:pt modelId="{3C310115-42CF-4752-AA62-378CD2078D6D}" type="pres">
      <dgm:prSet presAssocID="{99289722-C56C-4AF0-82D0-4792BE8B2C91}" presName="parentNode" presStyleLbl="node1" presStyleIdx="2" presStyleCnt="3">
        <dgm:presLayoutVars>
          <dgm:chMax val="1"/>
          <dgm:bulletEnabled val="1"/>
        </dgm:presLayoutVars>
      </dgm:prSet>
      <dgm:spPr/>
    </dgm:pt>
    <dgm:pt modelId="{186748D5-FDF6-406D-8813-8F219E6B8A01}" type="pres">
      <dgm:prSet presAssocID="{99289722-C56C-4AF0-82D0-4792BE8B2C91}" presName="childNode" presStyleLbl="revTx" presStyleIdx="0" presStyleCnt="0">
        <dgm:presLayoutVars>
          <dgm:bulletEnabled val="1"/>
        </dgm:presLayoutVars>
      </dgm:prSet>
      <dgm:spPr/>
    </dgm:pt>
  </dgm:ptLst>
  <dgm:cxnLst>
    <dgm:cxn modelId="{852D8119-2A22-4739-B603-91040C4F1F5A}" type="presOf" srcId="{BA420216-0DD9-402C-94C1-85ABD781F778}" destId="{02E45CA2-24E5-4B2D-A900-D5A8A3EA1AA4}" srcOrd="0" destOrd="0" presId="urn:microsoft.com/office/officeart/2005/8/layout/radial2"/>
    <dgm:cxn modelId="{DDC86C29-F5A8-4C53-8DC9-90FC69A33513}" srcId="{29168E1D-6BB5-4A95-B3BC-BB51F0372D44}" destId="{5E6FA706-C180-4A62-83AF-1E82853A05B7}" srcOrd="0" destOrd="0" parTransId="{AEF871A6-3A4E-4A51-9620-10EC793F9363}" sibTransId="{25D1529C-8D9F-4123-B29A-3170E5FC6184}"/>
    <dgm:cxn modelId="{F5DC4936-6529-4960-93BC-F78AD8C1DD35}" type="presOf" srcId="{AEF871A6-3A4E-4A51-9620-10EC793F9363}" destId="{A9C5DEDA-6BA5-4459-9CC5-BB21BFD8F07B}" srcOrd="0" destOrd="0" presId="urn:microsoft.com/office/officeart/2005/8/layout/radial2"/>
    <dgm:cxn modelId="{15E23866-EA8F-4F68-AAB1-00C70018BB7A}" srcId="{29168E1D-6BB5-4A95-B3BC-BB51F0372D44}" destId="{99289722-C56C-4AF0-82D0-4792BE8B2C91}" srcOrd="1" destOrd="0" parTransId="{BA420216-0DD9-402C-94C1-85ABD781F778}" sibTransId="{79F11FC8-A07E-439A-9878-6D11FC92995F}"/>
    <dgm:cxn modelId="{70334E84-6DCC-4BD1-98F0-CB1CA7308D5B}" type="presOf" srcId="{99289722-C56C-4AF0-82D0-4792BE8B2C91}" destId="{3C310115-42CF-4752-AA62-378CD2078D6D}" srcOrd="0" destOrd="0" presId="urn:microsoft.com/office/officeart/2005/8/layout/radial2"/>
    <dgm:cxn modelId="{74DAD394-AEA6-40E0-8067-215277DCFA3E}" type="presOf" srcId="{29168E1D-6BB5-4A95-B3BC-BB51F0372D44}" destId="{94F1A0C3-9399-4614-9FA6-2EC085141838}" srcOrd="0" destOrd="0" presId="urn:microsoft.com/office/officeart/2005/8/layout/radial2"/>
    <dgm:cxn modelId="{60AAE7EC-FBF8-401A-A2FC-33DAB524607C}" type="presOf" srcId="{5E6FA706-C180-4A62-83AF-1E82853A05B7}" destId="{369AEE17-AD0A-4AFD-A24E-E27417C6C555}" srcOrd="0" destOrd="0" presId="urn:microsoft.com/office/officeart/2005/8/layout/radial2"/>
    <dgm:cxn modelId="{8F71B5E0-C244-43D5-BC29-7CD7DF6DEAB3}" type="presParOf" srcId="{94F1A0C3-9399-4614-9FA6-2EC085141838}" destId="{31E62868-BB2A-4D0B-B81C-2DDE7FFF1E28}" srcOrd="0" destOrd="0" presId="urn:microsoft.com/office/officeart/2005/8/layout/radial2"/>
    <dgm:cxn modelId="{EAC48BC8-219A-4311-BBCB-BE7ACB30DF49}" type="presParOf" srcId="{31E62868-BB2A-4D0B-B81C-2DDE7FFF1E28}" destId="{F79C6AC3-0B67-4142-A502-971AF9D9D444}" srcOrd="0" destOrd="0" presId="urn:microsoft.com/office/officeart/2005/8/layout/radial2"/>
    <dgm:cxn modelId="{3ED3C89F-4863-4FB4-95D5-BE78ED55495E}" type="presParOf" srcId="{F79C6AC3-0B67-4142-A502-971AF9D9D444}" destId="{BBD87472-5BBD-4B0F-B175-7ED3F25A7802}" srcOrd="0" destOrd="0" presId="urn:microsoft.com/office/officeart/2005/8/layout/radial2"/>
    <dgm:cxn modelId="{149373CE-5567-480F-A5F7-EB29E3A07841}" type="presParOf" srcId="{F79C6AC3-0B67-4142-A502-971AF9D9D444}" destId="{C924533B-61EC-414B-A793-9BB6C40CBBF4}" srcOrd="1" destOrd="0" presId="urn:microsoft.com/office/officeart/2005/8/layout/radial2"/>
    <dgm:cxn modelId="{7D46ED9C-9E14-4910-8962-1ABF4FCC22A2}" type="presParOf" srcId="{31E62868-BB2A-4D0B-B81C-2DDE7FFF1E28}" destId="{A9C5DEDA-6BA5-4459-9CC5-BB21BFD8F07B}" srcOrd="1" destOrd="0" presId="urn:microsoft.com/office/officeart/2005/8/layout/radial2"/>
    <dgm:cxn modelId="{6BB5BF6D-10E4-4410-8544-DB41ECB340F2}" type="presParOf" srcId="{31E62868-BB2A-4D0B-B81C-2DDE7FFF1E28}" destId="{968BBC1D-155A-4ACD-83AA-FD13C3AC78A9}" srcOrd="2" destOrd="0" presId="urn:microsoft.com/office/officeart/2005/8/layout/radial2"/>
    <dgm:cxn modelId="{D66EC3A8-0970-4D88-8108-1656A50780CE}" type="presParOf" srcId="{968BBC1D-155A-4ACD-83AA-FD13C3AC78A9}" destId="{369AEE17-AD0A-4AFD-A24E-E27417C6C555}" srcOrd="0" destOrd="0" presId="urn:microsoft.com/office/officeart/2005/8/layout/radial2"/>
    <dgm:cxn modelId="{CD403FF3-EC90-4EBA-9FDA-E44AAEC574CA}" type="presParOf" srcId="{968BBC1D-155A-4ACD-83AA-FD13C3AC78A9}" destId="{09381942-1EDF-4956-92C0-2D53DA2C1454}" srcOrd="1" destOrd="0" presId="urn:microsoft.com/office/officeart/2005/8/layout/radial2"/>
    <dgm:cxn modelId="{66732648-0FEE-46D7-B005-0D17210DDABC}" type="presParOf" srcId="{31E62868-BB2A-4D0B-B81C-2DDE7FFF1E28}" destId="{02E45CA2-24E5-4B2D-A900-D5A8A3EA1AA4}" srcOrd="3" destOrd="0" presId="urn:microsoft.com/office/officeart/2005/8/layout/radial2"/>
    <dgm:cxn modelId="{DFB4F55F-37FC-400B-8487-007285D685A6}" type="presParOf" srcId="{31E62868-BB2A-4D0B-B81C-2DDE7FFF1E28}" destId="{0E78045D-28B7-475D-A0BD-123CDED99B7A}" srcOrd="4" destOrd="0" presId="urn:microsoft.com/office/officeart/2005/8/layout/radial2"/>
    <dgm:cxn modelId="{D0F9F668-9CB7-4775-9509-D78326136F29}" type="presParOf" srcId="{0E78045D-28B7-475D-A0BD-123CDED99B7A}" destId="{3C310115-42CF-4752-AA62-378CD2078D6D}" srcOrd="0" destOrd="0" presId="urn:microsoft.com/office/officeart/2005/8/layout/radial2"/>
    <dgm:cxn modelId="{65D2FC20-D96C-4FE7-9A3C-143D96C16334}" type="presParOf" srcId="{0E78045D-28B7-475D-A0BD-123CDED99B7A}" destId="{186748D5-FDF6-406D-8813-8F219E6B8A01}"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688039-AE13-42AB-BE94-0328EE24ACF6}" type="doc">
      <dgm:prSet loTypeId="urn:microsoft.com/office/officeart/2005/8/layout/cycle6" loCatId="cycle" qsTypeId="urn:microsoft.com/office/officeart/2005/8/quickstyle/simple1" qsCatId="simple" csTypeId="urn:microsoft.com/office/officeart/2005/8/colors/accent2_5" csCatId="accent2" phldr="1"/>
      <dgm:spPr/>
      <dgm:t>
        <a:bodyPr/>
        <a:lstStyle/>
        <a:p>
          <a:endParaRPr lang="en-US"/>
        </a:p>
      </dgm:t>
    </dgm:pt>
    <dgm:pt modelId="{49E4F545-D23A-4D96-83A9-EEF0891BFCE6}">
      <dgm:prSet phldrT="[Text]"/>
      <dgm:spPr/>
      <dgm:t>
        <a:bodyPr/>
        <a:lstStyle/>
        <a:p>
          <a:pPr rtl="0"/>
          <a:r>
            <a:rPr lang="en-US">
              <a:solidFill>
                <a:srgbClr val="374151"/>
              </a:solidFill>
              <a:latin typeface="Roboto"/>
              <a:ea typeface="Roboto"/>
              <a:cs typeface="Roboto"/>
            </a:rPr>
            <a:t>Predicting Categorical Outcomes</a:t>
          </a:r>
          <a:endParaRPr lang="en-US">
            <a:latin typeface="Roboto"/>
            <a:ea typeface="Roboto"/>
            <a:cs typeface="Roboto"/>
          </a:endParaRPr>
        </a:p>
      </dgm:t>
    </dgm:pt>
    <dgm:pt modelId="{2EFE2CC7-A099-4AE1-AD67-8B81FD64CD2E}" type="parTrans" cxnId="{0775A755-80AB-4809-BDAF-CAB34539D776}">
      <dgm:prSet/>
      <dgm:spPr/>
      <dgm:t>
        <a:bodyPr/>
        <a:lstStyle/>
        <a:p>
          <a:endParaRPr lang="en-US"/>
        </a:p>
      </dgm:t>
    </dgm:pt>
    <dgm:pt modelId="{1DB2E922-ABE8-44E5-9FE3-09E1712F44EC}" type="sibTrans" cxnId="{0775A755-80AB-4809-BDAF-CAB34539D776}">
      <dgm:prSet/>
      <dgm:spPr/>
      <dgm:t>
        <a:bodyPr/>
        <a:lstStyle/>
        <a:p>
          <a:endParaRPr lang="en-US"/>
        </a:p>
      </dgm:t>
    </dgm:pt>
    <dgm:pt modelId="{BF35BE51-B7CD-4873-A2AB-FA04084DCE42}">
      <dgm:prSet phldrT="[Text]"/>
      <dgm:spPr/>
      <dgm:t>
        <a:bodyPr/>
        <a:lstStyle/>
        <a:p>
          <a:pPr rtl="0"/>
          <a:r>
            <a:rPr lang="en-US">
              <a:solidFill>
                <a:srgbClr val="374151"/>
              </a:solidFill>
              <a:latin typeface="Roboto"/>
              <a:ea typeface="Roboto"/>
              <a:cs typeface="Roboto"/>
            </a:rPr>
            <a:t>Easy to Interpret</a:t>
          </a:r>
          <a:endParaRPr lang="en-US">
            <a:latin typeface="Roboto"/>
            <a:ea typeface="Roboto"/>
            <a:cs typeface="Roboto"/>
          </a:endParaRPr>
        </a:p>
      </dgm:t>
    </dgm:pt>
    <dgm:pt modelId="{980DD265-26AC-4741-9EF1-2F289F1E4D00}" type="parTrans" cxnId="{EAC06988-4B37-4570-A14D-42E492217C70}">
      <dgm:prSet/>
      <dgm:spPr/>
      <dgm:t>
        <a:bodyPr/>
        <a:lstStyle/>
        <a:p>
          <a:endParaRPr lang="en-US"/>
        </a:p>
      </dgm:t>
    </dgm:pt>
    <dgm:pt modelId="{DB16D69A-BE18-413D-AD65-A6A5F5451728}" type="sibTrans" cxnId="{EAC06988-4B37-4570-A14D-42E492217C70}">
      <dgm:prSet/>
      <dgm:spPr/>
      <dgm:t>
        <a:bodyPr/>
        <a:lstStyle/>
        <a:p>
          <a:endParaRPr lang="en-US"/>
        </a:p>
      </dgm:t>
    </dgm:pt>
    <dgm:pt modelId="{A1D793A8-A437-4DCF-AB9E-B1CB09B6F4CF}">
      <dgm:prSet phldrT="[Text]"/>
      <dgm:spPr/>
      <dgm:t>
        <a:bodyPr/>
        <a:lstStyle/>
        <a:p>
          <a:pPr rtl="0"/>
          <a:r>
            <a:rPr lang="en-US">
              <a:solidFill>
                <a:srgbClr val="374151"/>
              </a:solidFill>
              <a:latin typeface="Roboto"/>
              <a:ea typeface="Roboto"/>
              <a:cs typeface="Roboto"/>
            </a:rPr>
            <a:t>Handles Multiple Predictors</a:t>
          </a:r>
          <a:endParaRPr lang="en-US">
            <a:latin typeface="Roboto"/>
            <a:ea typeface="Roboto"/>
            <a:cs typeface="Roboto"/>
          </a:endParaRPr>
        </a:p>
      </dgm:t>
    </dgm:pt>
    <dgm:pt modelId="{0B9B0632-C2F6-415C-A506-36DD64C497C6}" type="parTrans" cxnId="{9083EADC-A76A-4E92-9ED0-2C56494DF73F}">
      <dgm:prSet/>
      <dgm:spPr/>
      <dgm:t>
        <a:bodyPr/>
        <a:lstStyle/>
        <a:p>
          <a:endParaRPr lang="en-US"/>
        </a:p>
      </dgm:t>
    </dgm:pt>
    <dgm:pt modelId="{84744597-2D96-411E-8DAF-0558C3D93E80}" type="sibTrans" cxnId="{9083EADC-A76A-4E92-9ED0-2C56494DF73F}">
      <dgm:prSet/>
      <dgm:spPr/>
      <dgm:t>
        <a:bodyPr/>
        <a:lstStyle/>
        <a:p>
          <a:endParaRPr lang="en-US"/>
        </a:p>
      </dgm:t>
    </dgm:pt>
    <dgm:pt modelId="{FC48145C-3F34-43D2-8222-D6766D03F40D}">
      <dgm:prSet phldrT="[Text]"/>
      <dgm:spPr/>
      <dgm:t>
        <a:bodyPr/>
        <a:lstStyle/>
        <a:p>
          <a:pPr rtl="0"/>
          <a:r>
            <a:rPr lang="en-US">
              <a:solidFill>
                <a:srgbClr val="374151"/>
              </a:solidFill>
              <a:latin typeface="Roboto"/>
              <a:ea typeface="Roboto"/>
              <a:cs typeface="Roboto"/>
            </a:rPr>
            <a:t>Requires No Assumptions About Data Distribution</a:t>
          </a:r>
          <a:endParaRPr lang="en-US">
            <a:latin typeface="Roboto"/>
            <a:ea typeface="Roboto"/>
            <a:cs typeface="Roboto"/>
          </a:endParaRPr>
        </a:p>
      </dgm:t>
    </dgm:pt>
    <dgm:pt modelId="{079C89B1-73A0-4675-8792-2C6221404877}" type="parTrans" cxnId="{7C1EEEE5-1F19-4013-892C-75680846C174}">
      <dgm:prSet/>
      <dgm:spPr/>
      <dgm:t>
        <a:bodyPr/>
        <a:lstStyle/>
        <a:p>
          <a:endParaRPr lang="en-US"/>
        </a:p>
      </dgm:t>
    </dgm:pt>
    <dgm:pt modelId="{EF22DF7C-8CBC-4FB5-85F6-B5CB795B0113}" type="sibTrans" cxnId="{7C1EEEE5-1F19-4013-892C-75680846C174}">
      <dgm:prSet/>
      <dgm:spPr/>
      <dgm:t>
        <a:bodyPr/>
        <a:lstStyle/>
        <a:p>
          <a:endParaRPr lang="en-US"/>
        </a:p>
      </dgm:t>
    </dgm:pt>
    <dgm:pt modelId="{20C4EE27-0CEC-4BB5-B942-69B2058DA0F1}">
      <dgm:prSet phldrT="[Text]"/>
      <dgm:spPr/>
      <dgm:t>
        <a:bodyPr/>
        <a:lstStyle/>
        <a:p>
          <a:pPr rtl="0"/>
          <a:r>
            <a:rPr lang="en-US">
              <a:solidFill>
                <a:srgbClr val="374151"/>
              </a:solidFill>
              <a:latin typeface="Roboto"/>
              <a:ea typeface="Roboto"/>
              <a:cs typeface="Roboto"/>
            </a:rPr>
            <a:t>Provides a Good Fit</a:t>
          </a:r>
          <a:endParaRPr lang="en-US">
            <a:latin typeface="Roboto"/>
            <a:ea typeface="Roboto"/>
            <a:cs typeface="Roboto"/>
          </a:endParaRPr>
        </a:p>
      </dgm:t>
    </dgm:pt>
    <dgm:pt modelId="{757E6384-C3AC-40CA-93DE-D5560E887E2A}" type="parTrans" cxnId="{43D8F78D-B3DA-429C-ABAD-4BE2A85F3BD9}">
      <dgm:prSet/>
      <dgm:spPr/>
      <dgm:t>
        <a:bodyPr/>
        <a:lstStyle/>
        <a:p>
          <a:endParaRPr lang="en-US"/>
        </a:p>
      </dgm:t>
    </dgm:pt>
    <dgm:pt modelId="{C42909B3-D796-4D0E-B847-2F3F87E55E03}" type="sibTrans" cxnId="{43D8F78D-B3DA-429C-ABAD-4BE2A85F3BD9}">
      <dgm:prSet/>
      <dgm:spPr/>
      <dgm:t>
        <a:bodyPr/>
        <a:lstStyle/>
        <a:p>
          <a:endParaRPr lang="en-US"/>
        </a:p>
      </dgm:t>
    </dgm:pt>
    <dgm:pt modelId="{33F83EF5-94CE-4D2F-8ECC-DB0DC700E868}" type="pres">
      <dgm:prSet presAssocID="{4D688039-AE13-42AB-BE94-0328EE24ACF6}" presName="cycle" presStyleCnt="0">
        <dgm:presLayoutVars>
          <dgm:dir/>
          <dgm:resizeHandles val="exact"/>
        </dgm:presLayoutVars>
      </dgm:prSet>
      <dgm:spPr/>
    </dgm:pt>
    <dgm:pt modelId="{F4AB8B77-F85A-4A43-B307-8C2764A4EA7D}" type="pres">
      <dgm:prSet presAssocID="{49E4F545-D23A-4D96-83A9-EEF0891BFCE6}" presName="node" presStyleLbl="node1" presStyleIdx="0" presStyleCnt="5">
        <dgm:presLayoutVars>
          <dgm:bulletEnabled val="1"/>
        </dgm:presLayoutVars>
      </dgm:prSet>
      <dgm:spPr/>
    </dgm:pt>
    <dgm:pt modelId="{4D9EBFF9-CD04-4EAA-B977-308502EC516D}" type="pres">
      <dgm:prSet presAssocID="{49E4F545-D23A-4D96-83A9-EEF0891BFCE6}" presName="spNode" presStyleCnt="0"/>
      <dgm:spPr/>
    </dgm:pt>
    <dgm:pt modelId="{7C38E120-6840-4D99-A3C1-CE9F598250B3}" type="pres">
      <dgm:prSet presAssocID="{1DB2E922-ABE8-44E5-9FE3-09E1712F44EC}" presName="sibTrans" presStyleLbl="sibTrans1D1" presStyleIdx="0" presStyleCnt="5"/>
      <dgm:spPr/>
    </dgm:pt>
    <dgm:pt modelId="{A9E1C2F8-07DE-4522-9FF3-C89485B019BA}" type="pres">
      <dgm:prSet presAssocID="{BF35BE51-B7CD-4873-A2AB-FA04084DCE42}" presName="node" presStyleLbl="node1" presStyleIdx="1" presStyleCnt="5">
        <dgm:presLayoutVars>
          <dgm:bulletEnabled val="1"/>
        </dgm:presLayoutVars>
      </dgm:prSet>
      <dgm:spPr/>
    </dgm:pt>
    <dgm:pt modelId="{07B1CD0A-3E05-4EBA-9C3F-A004D0CE03FB}" type="pres">
      <dgm:prSet presAssocID="{BF35BE51-B7CD-4873-A2AB-FA04084DCE42}" presName="spNode" presStyleCnt="0"/>
      <dgm:spPr/>
    </dgm:pt>
    <dgm:pt modelId="{52A97693-D589-4BD9-956C-E6F088F3C9A0}" type="pres">
      <dgm:prSet presAssocID="{DB16D69A-BE18-413D-AD65-A6A5F5451728}" presName="sibTrans" presStyleLbl="sibTrans1D1" presStyleIdx="1" presStyleCnt="5"/>
      <dgm:spPr/>
    </dgm:pt>
    <dgm:pt modelId="{B4AC3467-D31C-4361-B8D4-41B1FFF5AD65}" type="pres">
      <dgm:prSet presAssocID="{A1D793A8-A437-4DCF-AB9E-B1CB09B6F4CF}" presName="node" presStyleLbl="node1" presStyleIdx="2" presStyleCnt="5">
        <dgm:presLayoutVars>
          <dgm:bulletEnabled val="1"/>
        </dgm:presLayoutVars>
      </dgm:prSet>
      <dgm:spPr/>
    </dgm:pt>
    <dgm:pt modelId="{2A12BD57-FBB1-4EF8-860F-283D49A8DB56}" type="pres">
      <dgm:prSet presAssocID="{A1D793A8-A437-4DCF-AB9E-B1CB09B6F4CF}" presName="spNode" presStyleCnt="0"/>
      <dgm:spPr/>
    </dgm:pt>
    <dgm:pt modelId="{9727E0E1-F8B7-4C48-A894-372A3A2E3DFA}" type="pres">
      <dgm:prSet presAssocID="{84744597-2D96-411E-8DAF-0558C3D93E80}" presName="sibTrans" presStyleLbl="sibTrans1D1" presStyleIdx="2" presStyleCnt="5"/>
      <dgm:spPr/>
    </dgm:pt>
    <dgm:pt modelId="{84367171-132C-4740-B21D-607CD0E548E7}" type="pres">
      <dgm:prSet presAssocID="{FC48145C-3F34-43D2-8222-D6766D03F40D}" presName="node" presStyleLbl="node1" presStyleIdx="3" presStyleCnt="5">
        <dgm:presLayoutVars>
          <dgm:bulletEnabled val="1"/>
        </dgm:presLayoutVars>
      </dgm:prSet>
      <dgm:spPr/>
    </dgm:pt>
    <dgm:pt modelId="{CFDA1294-99AC-487C-AE9B-14F80AC8E0CA}" type="pres">
      <dgm:prSet presAssocID="{FC48145C-3F34-43D2-8222-D6766D03F40D}" presName="spNode" presStyleCnt="0"/>
      <dgm:spPr/>
    </dgm:pt>
    <dgm:pt modelId="{AC4AB097-874C-448A-9552-288DC20A389E}" type="pres">
      <dgm:prSet presAssocID="{EF22DF7C-8CBC-4FB5-85F6-B5CB795B0113}" presName="sibTrans" presStyleLbl="sibTrans1D1" presStyleIdx="3" presStyleCnt="5"/>
      <dgm:spPr/>
    </dgm:pt>
    <dgm:pt modelId="{6BAF6DA5-1F3B-43EB-BCE8-A50E48214A90}" type="pres">
      <dgm:prSet presAssocID="{20C4EE27-0CEC-4BB5-B942-69B2058DA0F1}" presName="node" presStyleLbl="node1" presStyleIdx="4" presStyleCnt="5">
        <dgm:presLayoutVars>
          <dgm:bulletEnabled val="1"/>
        </dgm:presLayoutVars>
      </dgm:prSet>
      <dgm:spPr/>
    </dgm:pt>
    <dgm:pt modelId="{C7681583-1388-4C76-B54D-F5F7151A6215}" type="pres">
      <dgm:prSet presAssocID="{20C4EE27-0CEC-4BB5-B942-69B2058DA0F1}" presName="spNode" presStyleCnt="0"/>
      <dgm:spPr/>
    </dgm:pt>
    <dgm:pt modelId="{F8B47B69-8D95-4A2B-9785-EB115E0EF757}" type="pres">
      <dgm:prSet presAssocID="{C42909B3-D796-4D0E-B847-2F3F87E55E03}" presName="sibTrans" presStyleLbl="sibTrans1D1" presStyleIdx="4" presStyleCnt="5"/>
      <dgm:spPr/>
    </dgm:pt>
  </dgm:ptLst>
  <dgm:cxnLst>
    <dgm:cxn modelId="{4256BB15-B50C-43F9-B5C7-04491B1D5A62}" type="presOf" srcId="{49E4F545-D23A-4D96-83A9-EEF0891BFCE6}" destId="{F4AB8B77-F85A-4A43-B307-8C2764A4EA7D}" srcOrd="0" destOrd="0" presId="urn:microsoft.com/office/officeart/2005/8/layout/cycle6"/>
    <dgm:cxn modelId="{CEF89216-355C-4E15-88BA-B91B9B7E993D}" type="presOf" srcId="{C42909B3-D796-4D0E-B847-2F3F87E55E03}" destId="{F8B47B69-8D95-4A2B-9785-EB115E0EF757}" srcOrd="0" destOrd="0" presId="urn:microsoft.com/office/officeart/2005/8/layout/cycle6"/>
    <dgm:cxn modelId="{49E05F27-79CE-45F4-AD61-3893F3CB57D1}" type="presOf" srcId="{20C4EE27-0CEC-4BB5-B942-69B2058DA0F1}" destId="{6BAF6DA5-1F3B-43EB-BCE8-A50E48214A90}" srcOrd="0" destOrd="0" presId="urn:microsoft.com/office/officeart/2005/8/layout/cycle6"/>
    <dgm:cxn modelId="{50310146-CD53-420E-9745-E942BA7CDD6A}" type="presOf" srcId="{84744597-2D96-411E-8DAF-0558C3D93E80}" destId="{9727E0E1-F8B7-4C48-A894-372A3A2E3DFA}" srcOrd="0" destOrd="0" presId="urn:microsoft.com/office/officeart/2005/8/layout/cycle6"/>
    <dgm:cxn modelId="{45E4476D-2C23-4AD3-BDA9-44F0321568AC}" type="presOf" srcId="{A1D793A8-A437-4DCF-AB9E-B1CB09B6F4CF}" destId="{B4AC3467-D31C-4361-B8D4-41B1FFF5AD65}" srcOrd="0" destOrd="0" presId="urn:microsoft.com/office/officeart/2005/8/layout/cycle6"/>
    <dgm:cxn modelId="{7662F86E-4485-4403-978F-985EF0804E58}" type="presOf" srcId="{FC48145C-3F34-43D2-8222-D6766D03F40D}" destId="{84367171-132C-4740-B21D-607CD0E548E7}" srcOrd="0" destOrd="0" presId="urn:microsoft.com/office/officeart/2005/8/layout/cycle6"/>
    <dgm:cxn modelId="{0775A755-80AB-4809-BDAF-CAB34539D776}" srcId="{4D688039-AE13-42AB-BE94-0328EE24ACF6}" destId="{49E4F545-D23A-4D96-83A9-EEF0891BFCE6}" srcOrd="0" destOrd="0" parTransId="{2EFE2CC7-A099-4AE1-AD67-8B81FD64CD2E}" sibTransId="{1DB2E922-ABE8-44E5-9FE3-09E1712F44EC}"/>
    <dgm:cxn modelId="{744EBE78-71A2-45EA-B184-892C19577FD6}" type="presOf" srcId="{4D688039-AE13-42AB-BE94-0328EE24ACF6}" destId="{33F83EF5-94CE-4D2F-8ECC-DB0DC700E868}" srcOrd="0" destOrd="0" presId="urn:microsoft.com/office/officeart/2005/8/layout/cycle6"/>
    <dgm:cxn modelId="{EAC06988-4B37-4570-A14D-42E492217C70}" srcId="{4D688039-AE13-42AB-BE94-0328EE24ACF6}" destId="{BF35BE51-B7CD-4873-A2AB-FA04084DCE42}" srcOrd="1" destOrd="0" parTransId="{980DD265-26AC-4741-9EF1-2F289F1E4D00}" sibTransId="{DB16D69A-BE18-413D-AD65-A6A5F5451728}"/>
    <dgm:cxn modelId="{43D8F78D-B3DA-429C-ABAD-4BE2A85F3BD9}" srcId="{4D688039-AE13-42AB-BE94-0328EE24ACF6}" destId="{20C4EE27-0CEC-4BB5-B942-69B2058DA0F1}" srcOrd="4" destOrd="0" parTransId="{757E6384-C3AC-40CA-93DE-D5560E887E2A}" sibTransId="{C42909B3-D796-4D0E-B847-2F3F87E55E03}"/>
    <dgm:cxn modelId="{8E6843A3-91F7-431F-BA19-A5A02AEF142F}" type="presOf" srcId="{DB16D69A-BE18-413D-AD65-A6A5F5451728}" destId="{52A97693-D589-4BD9-956C-E6F088F3C9A0}" srcOrd="0" destOrd="0" presId="urn:microsoft.com/office/officeart/2005/8/layout/cycle6"/>
    <dgm:cxn modelId="{F09862C0-F508-4B4B-90EE-116CA8891083}" type="presOf" srcId="{1DB2E922-ABE8-44E5-9FE3-09E1712F44EC}" destId="{7C38E120-6840-4D99-A3C1-CE9F598250B3}" srcOrd="0" destOrd="0" presId="urn:microsoft.com/office/officeart/2005/8/layout/cycle6"/>
    <dgm:cxn modelId="{9083EADC-A76A-4E92-9ED0-2C56494DF73F}" srcId="{4D688039-AE13-42AB-BE94-0328EE24ACF6}" destId="{A1D793A8-A437-4DCF-AB9E-B1CB09B6F4CF}" srcOrd="2" destOrd="0" parTransId="{0B9B0632-C2F6-415C-A506-36DD64C497C6}" sibTransId="{84744597-2D96-411E-8DAF-0558C3D93E80}"/>
    <dgm:cxn modelId="{43B926E2-9088-4FB6-A33C-156F2027E020}" type="presOf" srcId="{EF22DF7C-8CBC-4FB5-85F6-B5CB795B0113}" destId="{AC4AB097-874C-448A-9552-288DC20A389E}" srcOrd="0" destOrd="0" presId="urn:microsoft.com/office/officeart/2005/8/layout/cycle6"/>
    <dgm:cxn modelId="{7C1EEEE5-1F19-4013-892C-75680846C174}" srcId="{4D688039-AE13-42AB-BE94-0328EE24ACF6}" destId="{FC48145C-3F34-43D2-8222-D6766D03F40D}" srcOrd="3" destOrd="0" parTransId="{079C89B1-73A0-4675-8792-2C6221404877}" sibTransId="{EF22DF7C-8CBC-4FB5-85F6-B5CB795B0113}"/>
    <dgm:cxn modelId="{574FBAEE-AF50-41D9-B3BF-83C5A3E04262}" type="presOf" srcId="{BF35BE51-B7CD-4873-A2AB-FA04084DCE42}" destId="{A9E1C2F8-07DE-4522-9FF3-C89485B019BA}" srcOrd="0" destOrd="0" presId="urn:microsoft.com/office/officeart/2005/8/layout/cycle6"/>
    <dgm:cxn modelId="{7454B3E2-D241-4C18-A136-0A525E9A95B3}" type="presParOf" srcId="{33F83EF5-94CE-4D2F-8ECC-DB0DC700E868}" destId="{F4AB8B77-F85A-4A43-B307-8C2764A4EA7D}" srcOrd="0" destOrd="0" presId="urn:microsoft.com/office/officeart/2005/8/layout/cycle6"/>
    <dgm:cxn modelId="{20487C19-6306-43A9-A512-DAA8083AFF9C}" type="presParOf" srcId="{33F83EF5-94CE-4D2F-8ECC-DB0DC700E868}" destId="{4D9EBFF9-CD04-4EAA-B977-308502EC516D}" srcOrd="1" destOrd="0" presId="urn:microsoft.com/office/officeart/2005/8/layout/cycle6"/>
    <dgm:cxn modelId="{2BE9FD5A-57F3-4B36-A593-0E0774ECABE5}" type="presParOf" srcId="{33F83EF5-94CE-4D2F-8ECC-DB0DC700E868}" destId="{7C38E120-6840-4D99-A3C1-CE9F598250B3}" srcOrd="2" destOrd="0" presId="urn:microsoft.com/office/officeart/2005/8/layout/cycle6"/>
    <dgm:cxn modelId="{AD816132-87A2-40B5-A30D-B33BB8641B8B}" type="presParOf" srcId="{33F83EF5-94CE-4D2F-8ECC-DB0DC700E868}" destId="{A9E1C2F8-07DE-4522-9FF3-C89485B019BA}" srcOrd="3" destOrd="0" presId="urn:microsoft.com/office/officeart/2005/8/layout/cycle6"/>
    <dgm:cxn modelId="{0A579291-37B5-4A34-A921-F75DB5DBFE25}" type="presParOf" srcId="{33F83EF5-94CE-4D2F-8ECC-DB0DC700E868}" destId="{07B1CD0A-3E05-4EBA-9C3F-A004D0CE03FB}" srcOrd="4" destOrd="0" presId="urn:microsoft.com/office/officeart/2005/8/layout/cycle6"/>
    <dgm:cxn modelId="{3E8EBEC9-36B0-4E59-AC03-7E051851CB96}" type="presParOf" srcId="{33F83EF5-94CE-4D2F-8ECC-DB0DC700E868}" destId="{52A97693-D589-4BD9-956C-E6F088F3C9A0}" srcOrd="5" destOrd="0" presId="urn:microsoft.com/office/officeart/2005/8/layout/cycle6"/>
    <dgm:cxn modelId="{5C97913D-6888-4FCE-B754-36AE4ACC415D}" type="presParOf" srcId="{33F83EF5-94CE-4D2F-8ECC-DB0DC700E868}" destId="{B4AC3467-D31C-4361-B8D4-41B1FFF5AD65}" srcOrd="6" destOrd="0" presId="urn:microsoft.com/office/officeart/2005/8/layout/cycle6"/>
    <dgm:cxn modelId="{7E18A988-ACA9-495B-978E-51FFABA49B92}" type="presParOf" srcId="{33F83EF5-94CE-4D2F-8ECC-DB0DC700E868}" destId="{2A12BD57-FBB1-4EF8-860F-283D49A8DB56}" srcOrd="7" destOrd="0" presId="urn:microsoft.com/office/officeart/2005/8/layout/cycle6"/>
    <dgm:cxn modelId="{931D0F19-67F5-4C05-82F4-E9917017BBDB}" type="presParOf" srcId="{33F83EF5-94CE-4D2F-8ECC-DB0DC700E868}" destId="{9727E0E1-F8B7-4C48-A894-372A3A2E3DFA}" srcOrd="8" destOrd="0" presId="urn:microsoft.com/office/officeart/2005/8/layout/cycle6"/>
    <dgm:cxn modelId="{4946E310-7A83-48A1-9BC5-D090BF15AC12}" type="presParOf" srcId="{33F83EF5-94CE-4D2F-8ECC-DB0DC700E868}" destId="{84367171-132C-4740-B21D-607CD0E548E7}" srcOrd="9" destOrd="0" presId="urn:microsoft.com/office/officeart/2005/8/layout/cycle6"/>
    <dgm:cxn modelId="{5CE2A84A-CB2E-4043-A57E-B0D1CA02C163}" type="presParOf" srcId="{33F83EF5-94CE-4D2F-8ECC-DB0DC700E868}" destId="{CFDA1294-99AC-487C-AE9B-14F80AC8E0CA}" srcOrd="10" destOrd="0" presId="urn:microsoft.com/office/officeart/2005/8/layout/cycle6"/>
    <dgm:cxn modelId="{9E49A723-DAA3-4155-8261-3B206E44566D}" type="presParOf" srcId="{33F83EF5-94CE-4D2F-8ECC-DB0DC700E868}" destId="{AC4AB097-874C-448A-9552-288DC20A389E}" srcOrd="11" destOrd="0" presId="urn:microsoft.com/office/officeart/2005/8/layout/cycle6"/>
    <dgm:cxn modelId="{22C5B014-08D0-4BCB-8931-2E3AA22DD516}" type="presParOf" srcId="{33F83EF5-94CE-4D2F-8ECC-DB0DC700E868}" destId="{6BAF6DA5-1F3B-43EB-BCE8-A50E48214A90}" srcOrd="12" destOrd="0" presId="urn:microsoft.com/office/officeart/2005/8/layout/cycle6"/>
    <dgm:cxn modelId="{AAD48DE8-E96C-4BD0-AA8B-D3A5393F02F2}" type="presParOf" srcId="{33F83EF5-94CE-4D2F-8ECC-DB0DC700E868}" destId="{C7681583-1388-4C76-B54D-F5F7151A6215}" srcOrd="13" destOrd="0" presId="urn:microsoft.com/office/officeart/2005/8/layout/cycle6"/>
    <dgm:cxn modelId="{128952C2-8EE0-48BE-986B-2A1ADB3490E2}" type="presParOf" srcId="{33F83EF5-94CE-4D2F-8ECC-DB0DC700E868}" destId="{F8B47B69-8D95-4A2B-9785-EB115E0EF757}"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50681B-B898-DB45-82D8-E66B66E6234B}" type="doc">
      <dgm:prSet loTypeId="urn:microsoft.com/office/officeart/2008/layout/VerticalCircleList" loCatId="" qsTypeId="urn:microsoft.com/office/officeart/2005/8/quickstyle/simple1" qsCatId="simple" csTypeId="urn:microsoft.com/office/officeart/2005/8/colors/accent1_2" csCatId="accent1" phldr="1"/>
      <dgm:spPr/>
      <dgm:t>
        <a:bodyPr/>
        <a:lstStyle/>
        <a:p>
          <a:endParaRPr lang="en-US"/>
        </a:p>
      </dgm:t>
    </dgm:pt>
    <dgm:pt modelId="{FB891600-5B63-CE4B-8067-174A895B79B2}">
      <dgm:prSet phldrT="[Text]" custT="1"/>
      <dgm:spPr/>
      <dgm:t>
        <a:bodyPr/>
        <a:lstStyle/>
        <a:p>
          <a:r>
            <a:rPr lang="en-US" sz="2800"/>
            <a:t>Similarities</a:t>
          </a:r>
        </a:p>
      </dgm:t>
    </dgm:pt>
    <dgm:pt modelId="{A16AA8EB-E37A-AA4F-8E02-756BA4ED674F}" type="parTrans" cxnId="{99C5750B-770D-B349-B1CA-D324C0169D9B}">
      <dgm:prSet/>
      <dgm:spPr/>
      <dgm:t>
        <a:bodyPr/>
        <a:lstStyle/>
        <a:p>
          <a:endParaRPr lang="en-US"/>
        </a:p>
      </dgm:t>
    </dgm:pt>
    <dgm:pt modelId="{AE2052BE-25F9-674F-B603-4DF30CD88E5E}" type="sibTrans" cxnId="{99C5750B-770D-B349-B1CA-D324C0169D9B}">
      <dgm:prSet/>
      <dgm:spPr/>
      <dgm:t>
        <a:bodyPr/>
        <a:lstStyle/>
        <a:p>
          <a:endParaRPr lang="en-US"/>
        </a:p>
      </dgm:t>
    </dgm:pt>
    <dgm:pt modelId="{343D9398-72DD-B847-8220-DFA04793B404}">
      <dgm:prSet phldrT="[Text]"/>
      <dgm:spPr/>
      <dgm:t>
        <a:bodyPr/>
        <a:lstStyle/>
        <a:p>
          <a:pPr>
            <a:buFont typeface="Arial" panose="020B0604020202020204" pitchFamily="34" charset="0"/>
            <a:buChar char="•"/>
          </a:pPr>
          <a:r>
            <a:rPr lang="en-US" b="1"/>
            <a:t>Positive Correlation</a:t>
          </a:r>
        </a:p>
        <a:p>
          <a:pPr>
            <a:buFont typeface="Arial" panose="020B0604020202020204" pitchFamily="34" charset="0"/>
            <a:buChar char="•"/>
          </a:pPr>
          <a:r>
            <a:rPr lang="en-US"/>
            <a:t>Home Square Footage, </a:t>
          </a:r>
          <a:r>
            <a:rPr lang="en-US" b="0" i="0"/>
            <a:t>Video-poster, income-broad</a:t>
          </a:r>
        </a:p>
        <a:p>
          <a:pPr>
            <a:buFont typeface="Wingdings" pitchFamily="2" charset="2"/>
            <a:buChar char="ü"/>
          </a:pPr>
          <a:endParaRPr lang="en-US"/>
        </a:p>
      </dgm:t>
    </dgm:pt>
    <dgm:pt modelId="{23BC703A-4FDF-A645-B2D3-DFEE578E82A1}" type="parTrans" cxnId="{B8D8A216-0CF4-7B41-B040-E1932B389E11}">
      <dgm:prSet/>
      <dgm:spPr/>
      <dgm:t>
        <a:bodyPr/>
        <a:lstStyle/>
        <a:p>
          <a:endParaRPr lang="en-US"/>
        </a:p>
      </dgm:t>
    </dgm:pt>
    <dgm:pt modelId="{52F1EECE-D2A3-3846-BD4A-C5B84753FFF9}" type="sibTrans" cxnId="{B8D8A216-0CF4-7B41-B040-E1932B389E11}">
      <dgm:prSet/>
      <dgm:spPr/>
      <dgm:t>
        <a:bodyPr/>
        <a:lstStyle/>
        <a:p>
          <a:endParaRPr lang="en-US"/>
        </a:p>
      </dgm:t>
    </dgm:pt>
    <dgm:pt modelId="{A816265A-A3AD-2C4B-B41D-D486C4B416EB}">
      <dgm:prSet phldrT="[Text]"/>
      <dgm:spPr/>
      <dgm:t>
        <a:bodyPr/>
        <a:lstStyle/>
        <a:p>
          <a:r>
            <a:rPr lang="en-US" b="1"/>
            <a:t>Negative Correlation:</a:t>
          </a:r>
        </a:p>
        <a:p>
          <a:r>
            <a:rPr lang="en-US" b="0" i="0"/>
            <a:t>home-market-value-is-null, Dwelling type-s,</a:t>
          </a:r>
        </a:p>
        <a:p>
          <a:r>
            <a:rPr lang="en-US" b="0" i="0"/>
            <a:t>Dwelling type-M, economy-stability</a:t>
          </a:r>
        </a:p>
      </dgm:t>
    </dgm:pt>
    <dgm:pt modelId="{93328D50-ABF5-544F-89DF-7057875244DB}" type="parTrans" cxnId="{14C65477-FE2C-8948-B1B5-C4CAC89B86D0}">
      <dgm:prSet/>
      <dgm:spPr/>
      <dgm:t>
        <a:bodyPr/>
        <a:lstStyle/>
        <a:p>
          <a:endParaRPr lang="en-US"/>
        </a:p>
      </dgm:t>
    </dgm:pt>
    <dgm:pt modelId="{3FC6E59A-E857-354F-B32F-03D5A7B0C1DC}" type="sibTrans" cxnId="{14C65477-FE2C-8948-B1B5-C4CAC89B86D0}">
      <dgm:prSet/>
      <dgm:spPr/>
      <dgm:t>
        <a:bodyPr/>
        <a:lstStyle/>
        <a:p>
          <a:endParaRPr lang="en-US"/>
        </a:p>
      </dgm:t>
    </dgm:pt>
    <dgm:pt modelId="{E9E23D2B-26F6-8E46-B725-CBCE0D75B952}">
      <dgm:prSet phldrT="[Text]" custT="1"/>
      <dgm:spPr/>
      <dgm:t>
        <a:bodyPr/>
        <a:lstStyle/>
        <a:p>
          <a:r>
            <a:rPr lang="en-US" sz="2800"/>
            <a:t>Differences</a:t>
          </a:r>
        </a:p>
      </dgm:t>
    </dgm:pt>
    <dgm:pt modelId="{33DDE162-01AC-D44A-8B0C-5B59F2651073}" type="parTrans" cxnId="{A8EBA6F8-17F3-2342-95DD-3B103E57799E}">
      <dgm:prSet/>
      <dgm:spPr/>
      <dgm:t>
        <a:bodyPr/>
        <a:lstStyle/>
        <a:p>
          <a:endParaRPr lang="en-US"/>
        </a:p>
      </dgm:t>
    </dgm:pt>
    <dgm:pt modelId="{C3462D0E-EDE0-074F-986C-62FF3E6B916C}" type="sibTrans" cxnId="{A8EBA6F8-17F3-2342-95DD-3B103E57799E}">
      <dgm:prSet/>
      <dgm:spPr/>
      <dgm:t>
        <a:bodyPr/>
        <a:lstStyle/>
        <a:p>
          <a:endParaRPr lang="en-US"/>
        </a:p>
      </dgm:t>
    </dgm:pt>
    <dgm:pt modelId="{FBA00045-A1E3-ED4D-BF84-F6019AB21332}">
      <dgm:prSet phldrT="[Text]"/>
      <dgm:spPr/>
      <dgm:t>
        <a:bodyPr/>
        <a:lstStyle/>
        <a:p>
          <a:r>
            <a:rPr lang="en-US" b="1"/>
            <a:t>Solar PV SOP: </a:t>
          </a:r>
        </a:p>
        <a:p>
          <a:r>
            <a:rPr lang="en-US"/>
            <a:t>Home square  footage has a more highly positive impact.</a:t>
          </a:r>
        </a:p>
      </dgm:t>
    </dgm:pt>
    <dgm:pt modelId="{50AE6212-3B01-DC40-8DCE-42C7CA9BD131}" type="parTrans" cxnId="{5FC73FB2-5E43-F544-9537-1DC1783EB0DC}">
      <dgm:prSet/>
      <dgm:spPr/>
      <dgm:t>
        <a:bodyPr/>
        <a:lstStyle/>
        <a:p>
          <a:endParaRPr lang="en-US"/>
        </a:p>
      </dgm:t>
    </dgm:pt>
    <dgm:pt modelId="{40594A88-4D5E-0344-9FD7-A1BF2B194C65}" type="sibTrans" cxnId="{5FC73FB2-5E43-F544-9537-1DC1783EB0DC}">
      <dgm:prSet/>
      <dgm:spPr/>
      <dgm:t>
        <a:bodyPr/>
        <a:lstStyle/>
        <a:p>
          <a:endParaRPr lang="en-US"/>
        </a:p>
      </dgm:t>
    </dgm:pt>
    <dgm:pt modelId="{8FFE2A1B-8802-544C-8716-4A55462AA20D}">
      <dgm:prSet phldrT="[Text]"/>
      <dgm:spPr/>
      <dgm:t>
        <a:bodyPr/>
        <a:lstStyle/>
        <a:p>
          <a:r>
            <a:rPr lang="en-US" b="1"/>
            <a:t>Residential Load Management Program:</a:t>
          </a:r>
        </a:p>
        <a:p>
          <a:r>
            <a:rPr lang="en-US" b="0"/>
            <a:t>Multi Family dwelling type has a more negative impact.</a:t>
          </a:r>
        </a:p>
      </dgm:t>
    </dgm:pt>
    <dgm:pt modelId="{8E559030-1B68-DC46-A72E-416322747748}" type="parTrans" cxnId="{DD590320-05A2-D346-B046-F8E39F4EACCA}">
      <dgm:prSet/>
      <dgm:spPr/>
      <dgm:t>
        <a:bodyPr/>
        <a:lstStyle/>
        <a:p>
          <a:endParaRPr lang="en-US"/>
        </a:p>
      </dgm:t>
    </dgm:pt>
    <dgm:pt modelId="{F6135549-E557-0749-8715-FC14F275325D}" type="sibTrans" cxnId="{DD590320-05A2-D346-B046-F8E39F4EACCA}">
      <dgm:prSet/>
      <dgm:spPr/>
      <dgm:t>
        <a:bodyPr/>
        <a:lstStyle/>
        <a:p>
          <a:endParaRPr lang="en-US"/>
        </a:p>
      </dgm:t>
    </dgm:pt>
    <dgm:pt modelId="{6CE9D1B3-79CC-E548-8AC5-743B5A30A0DD}" type="pres">
      <dgm:prSet presAssocID="{CB50681B-B898-DB45-82D8-E66B66E6234B}" presName="Name0" presStyleCnt="0">
        <dgm:presLayoutVars>
          <dgm:dir/>
        </dgm:presLayoutVars>
      </dgm:prSet>
      <dgm:spPr/>
    </dgm:pt>
    <dgm:pt modelId="{2C480115-0408-3941-899F-0ED658843DDD}" type="pres">
      <dgm:prSet presAssocID="{FB891600-5B63-CE4B-8067-174A895B79B2}" presName="withChildren" presStyleCnt="0"/>
      <dgm:spPr/>
    </dgm:pt>
    <dgm:pt modelId="{DD61E010-E319-F547-ADDF-BA07032F38D4}" type="pres">
      <dgm:prSet presAssocID="{FB891600-5B63-CE4B-8067-174A895B79B2}" presName="bigCircle" presStyleLbl="vennNode1" presStyleIdx="0" presStyleCnt="6"/>
      <dgm:spPr>
        <a:solidFill>
          <a:schemeClr val="accent2">
            <a:lumMod val="40000"/>
            <a:lumOff val="60000"/>
            <a:alpha val="50000"/>
          </a:schemeClr>
        </a:solidFill>
      </dgm:spPr>
    </dgm:pt>
    <dgm:pt modelId="{B0B11072-1DF9-F54E-BBE4-21B9D2DC0E45}" type="pres">
      <dgm:prSet presAssocID="{FB891600-5B63-CE4B-8067-174A895B79B2}" presName="medCircle" presStyleLbl="vennNode1" presStyleIdx="1" presStyleCnt="6"/>
      <dgm:spPr>
        <a:solidFill>
          <a:schemeClr val="accent2">
            <a:lumMod val="60000"/>
            <a:lumOff val="40000"/>
            <a:alpha val="50000"/>
          </a:schemeClr>
        </a:solidFill>
      </dgm:spPr>
    </dgm:pt>
    <dgm:pt modelId="{27B36801-2E69-F849-884D-7029172649F3}" type="pres">
      <dgm:prSet presAssocID="{FB891600-5B63-CE4B-8067-174A895B79B2}" presName="txLvl1" presStyleLbl="revTx" presStyleIdx="0" presStyleCnt="6"/>
      <dgm:spPr/>
    </dgm:pt>
    <dgm:pt modelId="{4116A17D-687C-744D-98E0-608F60A102E1}" type="pres">
      <dgm:prSet presAssocID="{FB891600-5B63-CE4B-8067-174A895B79B2}" presName="lin" presStyleCnt="0"/>
      <dgm:spPr/>
    </dgm:pt>
    <dgm:pt modelId="{E2816FC5-3E82-AF4B-894C-CA84AA1B64E3}" type="pres">
      <dgm:prSet presAssocID="{343D9398-72DD-B847-8220-DFA04793B404}" presName="txLvl2" presStyleLbl="revTx" presStyleIdx="1" presStyleCnt="6" custLinFactNeighborX="1614" custLinFactNeighborY="1431"/>
      <dgm:spPr/>
    </dgm:pt>
    <dgm:pt modelId="{5EE1B844-56C2-0F4C-B12F-B188A0D60ED0}" type="pres">
      <dgm:prSet presAssocID="{52F1EECE-D2A3-3846-BD4A-C5B84753FFF9}" presName="smCircle" presStyleLbl="vennNode1" presStyleIdx="2" presStyleCnt="6" custAng="20743430"/>
      <dgm:spPr/>
    </dgm:pt>
    <dgm:pt modelId="{85395601-5614-2843-A167-A43B021E2123}" type="pres">
      <dgm:prSet presAssocID="{A816265A-A3AD-2C4B-B41D-D486C4B416EB}" presName="txLvl2" presStyleLbl="revTx" presStyleIdx="2" presStyleCnt="6" custLinFactY="-20348" custLinFactNeighborX="1472" custLinFactNeighborY="-100000"/>
      <dgm:spPr/>
    </dgm:pt>
    <dgm:pt modelId="{392B97D0-4A32-DA4C-8113-1C16D66F2887}" type="pres">
      <dgm:prSet presAssocID="{FB891600-5B63-CE4B-8067-174A895B79B2}" presName="overlap" presStyleCnt="0"/>
      <dgm:spPr/>
    </dgm:pt>
    <dgm:pt modelId="{464F9DAE-2442-4348-9FF2-23E418561393}" type="pres">
      <dgm:prSet presAssocID="{E9E23D2B-26F6-8E46-B725-CBCE0D75B952}" presName="withChildren" presStyleCnt="0"/>
      <dgm:spPr/>
    </dgm:pt>
    <dgm:pt modelId="{D906676F-2259-1E45-B3CD-37C101BCD2F4}" type="pres">
      <dgm:prSet presAssocID="{E9E23D2B-26F6-8E46-B725-CBCE0D75B952}" presName="bigCircle" presStyleLbl="vennNode1" presStyleIdx="3" presStyleCnt="6"/>
      <dgm:spPr>
        <a:solidFill>
          <a:schemeClr val="accent2">
            <a:lumMod val="40000"/>
            <a:lumOff val="60000"/>
            <a:alpha val="50000"/>
          </a:schemeClr>
        </a:solidFill>
      </dgm:spPr>
    </dgm:pt>
    <dgm:pt modelId="{4ECE7276-DF3E-D54E-A3C1-9897FB109E95}" type="pres">
      <dgm:prSet presAssocID="{E9E23D2B-26F6-8E46-B725-CBCE0D75B952}" presName="medCircle" presStyleLbl="vennNode1" presStyleIdx="4" presStyleCnt="6"/>
      <dgm:spPr>
        <a:solidFill>
          <a:schemeClr val="accent2">
            <a:lumMod val="60000"/>
            <a:lumOff val="40000"/>
            <a:alpha val="50000"/>
          </a:schemeClr>
        </a:solidFill>
      </dgm:spPr>
    </dgm:pt>
    <dgm:pt modelId="{25082C46-93FC-1C41-8DAF-0077AE0FCDEE}" type="pres">
      <dgm:prSet presAssocID="{E9E23D2B-26F6-8E46-B725-CBCE0D75B952}" presName="txLvl1" presStyleLbl="revTx" presStyleIdx="3" presStyleCnt="6"/>
      <dgm:spPr/>
    </dgm:pt>
    <dgm:pt modelId="{C9DFC414-1D63-B549-BC05-6AFDFD26597A}" type="pres">
      <dgm:prSet presAssocID="{E9E23D2B-26F6-8E46-B725-CBCE0D75B952}" presName="lin" presStyleCnt="0"/>
      <dgm:spPr/>
    </dgm:pt>
    <dgm:pt modelId="{02F47492-4D50-7940-9D5C-3D763E9C3330}" type="pres">
      <dgm:prSet presAssocID="{FBA00045-A1E3-ED4D-BF84-F6019AB21332}" presName="txLvl2" presStyleLbl="revTx" presStyleIdx="4" presStyleCnt="6"/>
      <dgm:spPr/>
    </dgm:pt>
    <dgm:pt modelId="{C7BF0403-2895-884E-8F66-9D3FF4BA1996}" type="pres">
      <dgm:prSet presAssocID="{40594A88-4D5E-0344-9FD7-A1BF2B194C65}" presName="smCircle" presStyleLbl="vennNode1" presStyleIdx="5" presStyleCnt="6"/>
      <dgm:spPr/>
    </dgm:pt>
    <dgm:pt modelId="{BCEC8320-439C-AC46-B329-5BA7D00C9847}" type="pres">
      <dgm:prSet presAssocID="{8FFE2A1B-8802-544C-8716-4A55462AA20D}" presName="txLvl2" presStyleLbl="revTx" presStyleIdx="5" presStyleCnt="6"/>
      <dgm:spPr/>
    </dgm:pt>
  </dgm:ptLst>
  <dgm:cxnLst>
    <dgm:cxn modelId="{99C5750B-770D-B349-B1CA-D324C0169D9B}" srcId="{CB50681B-B898-DB45-82D8-E66B66E6234B}" destId="{FB891600-5B63-CE4B-8067-174A895B79B2}" srcOrd="0" destOrd="0" parTransId="{A16AA8EB-E37A-AA4F-8E02-756BA4ED674F}" sibTransId="{AE2052BE-25F9-674F-B603-4DF30CD88E5E}"/>
    <dgm:cxn modelId="{B8D8A216-0CF4-7B41-B040-E1932B389E11}" srcId="{FB891600-5B63-CE4B-8067-174A895B79B2}" destId="{343D9398-72DD-B847-8220-DFA04793B404}" srcOrd="0" destOrd="0" parTransId="{23BC703A-4FDF-A645-B2D3-DFEE578E82A1}" sibTransId="{52F1EECE-D2A3-3846-BD4A-C5B84753FFF9}"/>
    <dgm:cxn modelId="{DD590320-05A2-D346-B046-F8E39F4EACCA}" srcId="{E9E23D2B-26F6-8E46-B725-CBCE0D75B952}" destId="{8FFE2A1B-8802-544C-8716-4A55462AA20D}" srcOrd="1" destOrd="0" parTransId="{8E559030-1B68-DC46-A72E-416322747748}" sibTransId="{F6135549-E557-0749-8715-FC14F275325D}"/>
    <dgm:cxn modelId="{64BAC52F-48CC-3E43-9A2F-0EB5D1015575}" type="presOf" srcId="{FB891600-5B63-CE4B-8067-174A895B79B2}" destId="{27B36801-2E69-F849-884D-7029172649F3}" srcOrd="0" destOrd="0" presId="urn:microsoft.com/office/officeart/2008/layout/VerticalCircleList"/>
    <dgm:cxn modelId="{9D314D32-C86B-1641-AE3C-2B239BB693CF}" type="presOf" srcId="{343D9398-72DD-B847-8220-DFA04793B404}" destId="{E2816FC5-3E82-AF4B-894C-CA84AA1B64E3}" srcOrd="0" destOrd="0" presId="urn:microsoft.com/office/officeart/2008/layout/VerticalCircleList"/>
    <dgm:cxn modelId="{5E8A6C5B-685C-3A43-AD18-4A9B9D1D2A22}" type="presOf" srcId="{FBA00045-A1E3-ED4D-BF84-F6019AB21332}" destId="{02F47492-4D50-7940-9D5C-3D763E9C3330}" srcOrd="0" destOrd="0" presId="urn:microsoft.com/office/officeart/2008/layout/VerticalCircleList"/>
    <dgm:cxn modelId="{302B5742-6FF1-0B4A-87A7-37C36E717F08}" type="presOf" srcId="{CB50681B-B898-DB45-82D8-E66B66E6234B}" destId="{6CE9D1B3-79CC-E548-8AC5-743B5A30A0DD}" srcOrd="0" destOrd="0" presId="urn:microsoft.com/office/officeart/2008/layout/VerticalCircleList"/>
    <dgm:cxn modelId="{14C65477-FE2C-8948-B1B5-C4CAC89B86D0}" srcId="{FB891600-5B63-CE4B-8067-174A895B79B2}" destId="{A816265A-A3AD-2C4B-B41D-D486C4B416EB}" srcOrd="1" destOrd="0" parTransId="{93328D50-ABF5-544F-89DF-7057875244DB}" sibTransId="{3FC6E59A-E857-354F-B32F-03D5A7B0C1DC}"/>
    <dgm:cxn modelId="{1233E77D-8265-AB46-9373-186DDC6565F5}" type="presOf" srcId="{8FFE2A1B-8802-544C-8716-4A55462AA20D}" destId="{BCEC8320-439C-AC46-B329-5BA7D00C9847}" srcOrd="0" destOrd="0" presId="urn:microsoft.com/office/officeart/2008/layout/VerticalCircleList"/>
    <dgm:cxn modelId="{F7B80E9F-B63F-5C4C-B132-FFA9857D7469}" type="presOf" srcId="{E9E23D2B-26F6-8E46-B725-CBCE0D75B952}" destId="{25082C46-93FC-1C41-8DAF-0077AE0FCDEE}" srcOrd="0" destOrd="0" presId="urn:microsoft.com/office/officeart/2008/layout/VerticalCircleList"/>
    <dgm:cxn modelId="{5FC73FB2-5E43-F544-9537-1DC1783EB0DC}" srcId="{E9E23D2B-26F6-8E46-B725-CBCE0D75B952}" destId="{FBA00045-A1E3-ED4D-BF84-F6019AB21332}" srcOrd="0" destOrd="0" parTransId="{50AE6212-3B01-DC40-8DCE-42C7CA9BD131}" sibTransId="{40594A88-4D5E-0344-9FD7-A1BF2B194C65}"/>
    <dgm:cxn modelId="{58E723BC-6AA7-1A4E-940C-1A9E3DCDA2F4}" type="presOf" srcId="{A816265A-A3AD-2C4B-B41D-D486C4B416EB}" destId="{85395601-5614-2843-A167-A43B021E2123}" srcOrd="0" destOrd="0" presId="urn:microsoft.com/office/officeart/2008/layout/VerticalCircleList"/>
    <dgm:cxn modelId="{A8EBA6F8-17F3-2342-95DD-3B103E57799E}" srcId="{CB50681B-B898-DB45-82D8-E66B66E6234B}" destId="{E9E23D2B-26F6-8E46-B725-CBCE0D75B952}" srcOrd="1" destOrd="0" parTransId="{33DDE162-01AC-D44A-8B0C-5B59F2651073}" sibTransId="{C3462D0E-EDE0-074F-986C-62FF3E6B916C}"/>
    <dgm:cxn modelId="{DE694D2F-A21C-6C4D-9796-A5D593A9898D}" type="presParOf" srcId="{6CE9D1B3-79CC-E548-8AC5-743B5A30A0DD}" destId="{2C480115-0408-3941-899F-0ED658843DDD}" srcOrd="0" destOrd="0" presId="urn:microsoft.com/office/officeart/2008/layout/VerticalCircleList"/>
    <dgm:cxn modelId="{D4565BAF-32DC-164F-A59C-A6ED48420C3F}" type="presParOf" srcId="{2C480115-0408-3941-899F-0ED658843DDD}" destId="{DD61E010-E319-F547-ADDF-BA07032F38D4}" srcOrd="0" destOrd="0" presId="urn:microsoft.com/office/officeart/2008/layout/VerticalCircleList"/>
    <dgm:cxn modelId="{3EE0E965-9659-1140-9EC2-57A8683BFE58}" type="presParOf" srcId="{2C480115-0408-3941-899F-0ED658843DDD}" destId="{B0B11072-1DF9-F54E-BBE4-21B9D2DC0E45}" srcOrd="1" destOrd="0" presId="urn:microsoft.com/office/officeart/2008/layout/VerticalCircleList"/>
    <dgm:cxn modelId="{6A310DFB-5FB7-B149-BC5C-B7317A797963}" type="presParOf" srcId="{2C480115-0408-3941-899F-0ED658843DDD}" destId="{27B36801-2E69-F849-884D-7029172649F3}" srcOrd="2" destOrd="0" presId="urn:microsoft.com/office/officeart/2008/layout/VerticalCircleList"/>
    <dgm:cxn modelId="{AA8A8417-1B11-6C4C-8E88-904851407FAB}" type="presParOf" srcId="{2C480115-0408-3941-899F-0ED658843DDD}" destId="{4116A17D-687C-744D-98E0-608F60A102E1}" srcOrd="3" destOrd="0" presId="urn:microsoft.com/office/officeart/2008/layout/VerticalCircleList"/>
    <dgm:cxn modelId="{3BA0BF4A-CEBB-2F4A-A72F-59802708AA57}" type="presParOf" srcId="{4116A17D-687C-744D-98E0-608F60A102E1}" destId="{E2816FC5-3E82-AF4B-894C-CA84AA1B64E3}" srcOrd="0" destOrd="0" presId="urn:microsoft.com/office/officeart/2008/layout/VerticalCircleList"/>
    <dgm:cxn modelId="{CAD1FC8F-A1A2-E14B-9418-B25854CE414C}" type="presParOf" srcId="{4116A17D-687C-744D-98E0-608F60A102E1}" destId="{5EE1B844-56C2-0F4C-B12F-B188A0D60ED0}" srcOrd="1" destOrd="0" presId="urn:microsoft.com/office/officeart/2008/layout/VerticalCircleList"/>
    <dgm:cxn modelId="{2E7F2BC4-8F73-FA47-8934-A7183259C88F}" type="presParOf" srcId="{4116A17D-687C-744D-98E0-608F60A102E1}" destId="{85395601-5614-2843-A167-A43B021E2123}" srcOrd="2" destOrd="0" presId="urn:microsoft.com/office/officeart/2008/layout/VerticalCircleList"/>
    <dgm:cxn modelId="{55033CA6-A82F-6B40-9E45-D772E79CB798}" type="presParOf" srcId="{6CE9D1B3-79CC-E548-8AC5-743B5A30A0DD}" destId="{392B97D0-4A32-DA4C-8113-1C16D66F2887}" srcOrd="1" destOrd="0" presId="urn:microsoft.com/office/officeart/2008/layout/VerticalCircleList"/>
    <dgm:cxn modelId="{69340F01-FFE6-C841-B915-17F0E7E4B9D8}" type="presParOf" srcId="{6CE9D1B3-79CC-E548-8AC5-743B5A30A0DD}" destId="{464F9DAE-2442-4348-9FF2-23E418561393}" srcOrd="2" destOrd="0" presId="urn:microsoft.com/office/officeart/2008/layout/VerticalCircleList"/>
    <dgm:cxn modelId="{4C0DC276-5D4A-0B45-BA41-5F0B092A454C}" type="presParOf" srcId="{464F9DAE-2442-4348-9FF2-23E418561393}" destId="{D906676F-2259-1E45-B3CD-37C101BCD2F4}" srcOrd="0" destOrd="0" presId="urn:microsoft.com/office/officeart/2008/layout/VerticalCircleList"/>
    <dgm:cxn modelId="{35F04978-319C-5741-BBE4-B742B6EF15AA}" type="presParOf" srcId="{464F9DAE-2442-4348-9FF2-23E418561393}" destId="{4ECE7276-DF3E-D54E-A3C1-9897FB109E95}" srcOrd="1" destOrd="0" presId="urn:microsoft.com/office/officeart/2008/layout/VerticalCircleList"/>
    <dgm:cxn modelId="{5B85DAC1-514B-7149-8978-3029CAC525A6}" type="presParOf" srcId="{464F9DAE-2442-4348-9FF2-23E418561393}" destId="{25082C46-93FC-1C41-8DAF-0077AE0FCDEE}" srcOrd="2" destOrd="0" presId="urn:microsoft.com/office/officeart/2008/layout/VerticalCircleList"/>
    <dgm:cxn modelId="{13991318-D1A7-054B-94D4-18FB9D45E048}" type="presParOf" srcId="{464F9DAE-2442-4348-9FF2-23E418561393}" destId="{C9DFC414-1D63-B549-BC05-6AFDFD26597A}" srcOrd="3" destOrd="0" presId="urn:microsoft.com/office/officeart/2008/layout/VerticalCircleList"/>
    <dgm:cxn modelId="{338D6225-8BB2-4741-9B58-666708B01BC2}" type="presParOf" srcId="{C9DFC414-1D63-B549-BC05-6AFDFD26597A}" destId="{02F47492-4D50-7940-9D5C-3D763E9C3330}" srcOrd="0" destOrd="0" presId="urn:microsoft.com/office/officeart/2008/layout/VerticalCircleList"/>
    <dgm:cxn modelId="{43874F04-0B61-B149-BF1D-A12FC91E9234}" type="presParOf" srcId="{C9DFC414-1D63-B549-BC05-6AFDFD26597A}" destId="{C7BF0403-2895-884E-8F66-9D3FF4BA1996}" srcOrd="1" destOrd="0" presId="urn:microsoft.com/office/officeart/2008/layout/VerticalCircleList"/>
    <dgm:cxn modelId="{0B32E21C-90BE-5140-9366-C0C26A159997}" type="presParOf" srcId="{C9DFC414-1D63-B549-BC05-6AFDFD26597A}" destId="{BCEC8320-439C-AC46-B329-5BA7D00C9847}"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B50681B-B898-DB45-82D8-E66B66E6234B}" type="doc">
      <dgm:prSet loTypeId="urn:microsoft.com/office/officeart/2008/layout/VerticalCircleList" loCatId="" qsTypeId="urn:microsoft.com/office/officeart/2005/8/quickstyle/simple1" qsCatId="simple" csTypeId="urn:microsoft.com/office/officeart/2005/8/colors/accent1_2" csCatId="accent1" phldr="1"/>
      <dgm:spPr/>
      <dgm:t>
        <a:bodyPr/>
        <a:lstStyle/>
        <a:p>
          <a:endParaRPr lang="en-US"/>
        </a:p>
      </dgm:t>
    </dgm:pt>
    <dgm:pt modelId="{FB891600-5B63-CE4B-8067-174A895B79B2}">
      <dgm:prSet phldrT="[Text]" custT="1"/>
      <dgm:spPr/>
      <dgm:t>
        <a:bodyPr/>
        <a:lstStyle/>
        <a:p>
          <a:r>
            <a:rPr lang="en-US" sz="2800"/>
            <a:t>Similarities</a:t>
          </a:r>
        </a:p>
      </dgm:t>
    </dgm:pt>
    <dgm:pt modelId="{A16AA8EB-E37A-AA4F-8E02-756BA4ED674F}" type="parTrans" cxnId="{99C5750B-770D-B349-B1CA-D324C0169D9B}">
      <dgm:prSet/>
      <dgm:spPr/>
      <dgm:t>
        <a:bodyPr/>
        <a:lstStyle/>
        <a:p>
          <a:endParaRPr lang="en-US"/>
        </a:p>
      </dgm:t>
    </dgm:pt>
    <dgm:pt modelId="{AE2052BE-25F9-674F-B603-4DF30CD88E5E}" type="sibTrans" cxnId="{99C5750B-770D-B349-B1CA-D324C0169D9B}">
      <dgm:prSet/>
      <dgm:spPr/>
      <dgm:t>
        <a:bodyPr/>
        <a:lstStyle/>
        <a:p>
          <a:endParaRPr lang="en-US"/>
        </a:p>
      </dgm:t>
    </dgm:pt>
    <dgm:pt modelId="{343D9398-72DD-B847-8220-DFA04793B404}">
      <dgm:prSet phldrT="[Text]" custT="1"/>
      <dgm:spPr/>
      <dgm:t>
        <a:bodyPr/>
        <a:lstStyle/>
        <a:p>
          <a:pPr>
            <a:buFont typeface="Arial" panose="020B0604020202020204" pitchFamily="34" charset="0"/>
            <a:buChar char="•"/>
          </a:pPr>
          <a:r>
            <a:rPr lang="en-US" sz="1900" b="1"/>
            <a:t>Positive Correlation:</a:t>
          </a:r>
        </a:p>
        <a:p>
          <a:r>
            <a:rPr lang="en-US" sz="1900" b="0" i="0"/>
            <a:t>Economy-stability </a:t>
          </a:r>
        </a:p>
        <a:p>
          <a:r>
            <a:rPr lang="en-US" sz="1900" b="0" i="0"/>
            <a:t>Income-broad</a:t>
          </a:r>
          <a:endParaRPr lang="en-US" sz="1900"/>
        </a:p>
      </dgm:t>
    </dgm:pt>
    <dgm:pt modelId="{23BC703A-4FDF-A645-B2D3-DFEE578E82A1}" type="parTrans" cxnId="{B8D8A216-0CF4-7B41-B040-E1932B389E11}">
      <dgm:prSet/>
      <dgm:spPr/>
      <dgm:t>
        <a:bodyPr/>
        <a:lstStyle/>
        <a:p>
          <a:endParaRPr lang="en-US"/>
        </a:p>
      </dgm:t>
    </dgm:pt>
    <dgm:pt modelId="{52F1EECE-D2A3-3846-BD4A-C5B84753FFF9}" type="sibTrans" cxnId="{B8D8A216-0CF4-7B41-B040-E1932B389E11}">
      <dgm:prSet/>
      <dgm:spPr/>
      <dgm:t>
        <a:bodyPr/>
        <a:lstStyle/>
        <a:p>
          <a:endParaRPr lang="en-US"/>
        </a:p>
      </dgm:t>
    </dgm:pt>
    <dgm:pt modelId="{A816265A-A3AD-2C4B-B41D-D486C4B416EB}">
      <dgm:prSet phldrT="[Text]" custT="1"/>
      <dgm:spPr/>
      <dgm:t>
        <a:bodyPr/>
        <a:lstStyle/>
        <a:p>
          <a:r>
            <a:rPr lang="en-US" sz="1900" b="1"/>
            <a:t>Negative Correlation:</a:t>
          </a:r>
        </a:p>
        <a:p>
          <a:r>
            <a:rPr lang="en-US" sz="1900" b="0"/>
            <a:t>Dwelling type-S, Dwelling type-M, Home Market Value is null, video poster,</a:t>
          </a:r>
          <a:endParaRPr lang="en-US" sz="1900" b="0" i="0"/>
        </a:p>
      </dgm:t>
    </dgm:pt>
    <dgm:pt modelId="{93328D50-ABF5-544F-89DF-7057875244DB}" type="parTrans" cxnId="{14C65477-FE2C-8948-B1B5-C4CAC89B86D0}">
      <dgm:prSet/>
      <dgm:spPr/>
      <dgm:t>
        <a:bodyPr/>
        <a:lstStyle/>
        <a:p>
          <a:endParaRPr lang="en-US"/>
        </a:p>
      </dgm:t>
    </dgm:pt>
    <dgm:pt modelId="{3FC6E59A-E857-354F-B32F-03D5A7B0C1DC}" type="sibTrans" cxnId="{14C65477-FE2C-8948-B1B5-C4CAC89B86D0}">
      <dgm:prSet/>
      <dgm:spPr/>
      <dgm:t>
        <a:bodyPr/>
        <a:lstStyle/>
        <a:p>
          <a:endParaRPr lang="en-US"/>
        </a:p>
      </dgm:t>
    </dgm:pt>
    <dgm:pt modelId="{E9E23D2B-26F6-8E46-B725-CBCE0D75B952}">
      <dgm:prSet phldrT="[Text]" custT="1"/>
      <dgm:spPr/>
      <dgm:t>
        <a:bodyPr/>
        <a:lstStyle/>
        <a:p>
          <a:r>
            <a:rPr lang="en-US" sz="2800"/>
            <a:t>Differences</a:t>
          </a:r>
        </a:p>
      </dgm:t>
    </dgm:pt>
    <dgm:pt modelId="{33DDE162-01AC-D44A-8B0C-5B59F2651073}" type="parTrans" cxnId="{A8EBA6F8-17F3-2342-95DD-3B103E57799E}">
      <dgm:prSet/>
      <dgm:spPr/>
      <dgm:t>
        <a:bodyPr/>
        <a:lstStyle/>
        <a:p>
          <a:endParaRPr lang="en-US"/>
        </a:p>
      </dgm:t>
    </dgm:pt>
    <dgm:pt modelId="{C3462D0E-EDE0-074F-986C-62FF3E6B916C}" type="sibTrans" cxnId="{A8EBA6F8-17F3-2342-95DD-3B103E57799E}">
      <dgm:prSet/>
      <dgm:spPr/>
      <dgm:t>
        <a:bodyPr/>
        <a:lstStyle/>
        <a:p>
          <a:endParaRPr lang="en-US"/>
        </a:p>
      </dgm:t>
    </dgm:pt>
    <dgm:pt modelId="{FBA00045-A1E3-ED4D-BF84-F6019AB21332}">
      <dgm:prSet phldrT="[Text]" custT="1"/>
      <dgm:spPr/>
      <dgm:t>
        <a:bodyPr/>
        <a:lstStyle/>
        <a:p>
          <a:endParaRPr lang="en-US" sz="1900" b="1"/>
        </a:p>
        <a:p>
          <a:r>
            <a:rPr lang="en-US" sz="1900" b="1"/>
            <a:t>New Home Program:</a:t>
          </a:r>
        </a:p>
        <a:p>
          <a:r>
            <a:rPr lang="en-US" sz="1900" b="0"/>
            <a:t>Home Square Footage has a highly positive impact</a:t>
          </a:r>
          <a:endParaRPr lang="en-US" sz="1900"/>
        </a:p>
      </dgm:t>
    </dgm:pt>
    <dgm:pt modelId="{50AE6212-3B01-DC40-8DCE-42C7CA9BD131}" type="parTrans" cxnId="{5FC73FB2-5E43-F544-9537-1DC1783EB0DC}">
      <dgm:prSet/>
      <dgm:spPr/>
      <dgm:t>
        <a:bodyPr/>
        <a:lstStyle/>
        <a:p>
          <a:endParaRPr lang="en-US"/>
        </a:p>
      </dgm:t>
    </dgm:pt>
    <dgm:pt modelId="{40594A88-4D5E-0344-9FD7-A1BF2B194C65}" type="sibTrans" cxnId="{5FC73FB2-5E43-F544-9537-1DC1783EB0DC}">
      <dgm:prSet/>
      <dgm:spPr/>
      <dgm:t>
        <a:bodyPr/>
        <a:lstStyle/>
        <a:p>
          <a:endParaRPr lang="en-US"/>
        </a:p>
      </dgm:t>
    </dgm:pt>
    <dgm:pt modelId="{8FFE2A1B-8802-544C-8716-4A55462AA20D}">
      <dgm:prSet phldrT="[Text]" custT="1"/>
      <dgm:spPr/>
      <dgm:t>
        <a:bodyPr/>
        <a:lstStyle/>
        <a:p>
          <a:r>
            <a:rPr lang="en-US" sz="1900" b="1"/>
            <a:t>Residential Products Platform:</a:t>
          </a:r>
        </a:p>
        <a:p>
          <a:r>
            <a:rPr lang="en-US" sz="1900" b="0"/>
            <a:t>Video Poster has a highly negative impact</a:t>
          </a:r>
        </a:p>
      </dgm:t>
    </dgm:pt>
    <dgm:pt modelId="{8E559030-1B68-DC46-A72E-416322747748}" type="parTrans" cxnId="{DD590320-05A2-D346-B046-F8E39F4EACCA}">
      <dgm:prSet/>
      <dgm:spPr/>
      <dgm:t>
        <a:bodyPr/>
        <a:lstStyle/>
        <a:p>
          <a:endParaRPr lang="en-US"/>
        </a:p>
      </dgm:t>
    </dgm:pt>
    <dgm:pt modelId="{F6135549-E557-0749-8715-FC14F275325D}" type="sibTrans" cxnId="{DD590320-05A2-D346-B046-F8E39F4EACCA}">
      <dgm:prSet/>
      <dgm:spPr/>
      <dgm:t>
        <a:bodyPr/>
        <a:lstStyle/>
        <a:p>
          <a:endParaRPr lang="en-US"/>
        </a:p>
      </dgm:t>
    </dgm:pt>
    <dgm:pt modelId="{6CE9D1B3-79CC-E548-8AC5-743B5A30A0DD}" type="pres">
      <dgm:prSet presAssocID="{CB50681B-B898-DB45-82D8-E66B66E6234B}" presName="Name0" presStyleCnt="0">
        <dgm:presLayoutVars>
          <dgm:dir/>
        </dgm:presLayoutVars>
      </dgm:prSet>
      <dgm:spPr/>
    </dgm:pt>
    <dgm:pt modelId="{2C480115-0408-3941-899F-0ED658843DDD}" type="pres">
      <dgm:prSet presAssocID="{FB891600-5B63-CE4B-8067-174A895B79B2}" presName="withChildren" presStyleCnt="0"/>
      <dgm:spPr/>
    </dgm:pt>
    <dgm:pt modelId="{DD61E010-E319-F547-ADDF-BA07032F38D4}" type="pres">
      <dgm:prSet presAssocID="{FB891600-5B63-CE4B-8067-174A895B79B2}" presName="bigCircle" presStyleLbl="vennNode1" presStyleIdx="0" presStyleCnt="6"/>
      <dgm:spPr>
        <a:solidFill>
          <a:schemeClr val="accent2">
            <a:lumMod val="40000"/>
            <a:lumOff val="60000"/>
            <a:alpha val="50000"/>
          </a:schemeClr>
        </a:solidFill>
      </dgm:spPr>
    </dgm:pt>
    <dgm:pt modelId="{B0B11072-1DF9-F54E-BBE4-21B9D2DC0E45}" type="pres">
      <dgm:prSet presAssocID="{FB891600-5B63-CE4B-8067-174A895B79B2}" presName="medCircle" presStyleLbl="vennNode1" presStyleIdx="1" presStyleCnt="6"/>
      <dgm:spPr>
        <a:solidFill>
          <a:schemeClr val="accent2">
            <a:lumMod val="60000"/>
            <a:lumOff val="40000"/>
            <a:alpha val="50000"/>
          </a:schemeClr>
        </a:solidFill>
      </dgm:spPr>
    </dgm:pt>
    <dgm:pt modelId="{27B36801-2E69-F849-884D-7029172649F3}" type="pres">
      <dgm:prSet presAssocID="{FB891600-5B63-CE4B-8067-174A895B79B2}" presName="txLvl1" presStyleLbl="revTx" presStyleIdx="0" presStyleCnt="6"/>
      <dgm:spPr/>
    </dgm:pt>
    <dgm:pt modelId="{4116A17D-687C-744D-98E0-608F60A102E1}" type="pres">
      <dgm:prSet presAssocID="{FB891600-5B63-CE4B-8067-174A895B79B2}" presName="lin" presStyleCnt="0"/>
      <dgm:spPr/>
    </dgm:pt>
    <dgm:pt modelId="{E2816FC5-3E82-AF4B-894C-CA84AA1B64E3}" type="pres">
      <dgm:prSet presAssocID="{343D9398-72DD-B847-8220-DFA04793B404}" presName="txLvl2" presStyleLbl="revTx" presStyleIdx="1" presStyleCnt="6" custScaleY="253053" custLinFactY="-5271" custLinFactNeighborX="1614" custLinFactNeighborY="-100000"/>
      <dgm:spPr/>
    </dgm:pt>
    <dgm:pt modelId="{5EE1B844-56C2-0F4C-B12F-B188A0D60ED0}" type="pres">
      <dgm:prSet presAssocID="{52F1EECE-D2A3-3846-BD4A-C5B84753FFF9}" presName="smCircle" presStyleLbl="vennNode1" presStyleIdx="2" presStyleCnt="6" custAng="20743430"/>
      <dgm:spPr/>
    </dgm:pt>
    <dgm:pt modelId="{85395601-5614-2843-A167-A43B021E2123}" type="pres">
      <dgm:prSet presAssocID="{A816265A-A3AD-2C4B-B41D-D486C4B416EB}" presName="txLvl2" presStyleLbl="revTx" presStyleIdx="2" presStyleCnt="6" custScaleY="280806" custLinFactY="-77384" custLinFactNeighborX="1472" custLinFactNeighborY="-100000"/>
      <dgm:spPr/>
    </dgm:pt>
    <dgm:pt modelId="{392B97D0-4A32-DA4C-8113-1C16D66F2887}" type="pres">
      <dgm:prSet presAssocID="{FB891600-5B63-CE4B-8067-174A895B79B2}" presName="overlap" presStyleCnt="0"/>
      <dgm:spPr/>
    </dgm:pt>
    <dgm:pt modelId="{464F9DAE-2442-4348-9FF2-23E418561393}" type="pres">
      <dgm:prSet presAssocID="{E9E23D2B-26F6-8E46-B725-CBCE0D75B952}" presName="withChildren" presStyleCnt="0"/>
      <dgm:spPr/>
    </dgm:pt>
    <dgm:pt modelId="{D906676F-2259-1E45-B3CD-37C101BCD2F4}" type="pres">
      <dgm:prSet presAssocID="{E9E23D2B-26F6-8E46-B725-CBCE0D75B952}" presName="bigCircle" presStyleLbl="vennNode1" presStyleIdx="3" presStyleCnt="6"/>
      <dgm:spPr>
        <a:solidFill>
          <a:schemeClr val="accent2">
            <a:lumMod val="40000"/>
            <a:lumOff val="60000"/>
            <a:alpha val="50000"/>
          </a:schemeClr>
        </a:solidFill>
      </dgm:spPr>
    </dgm:pt>
    <dgm:pt modelId="{4ECE7276-DF3E-D54E-A3C1-9897FB109E95}" type="pres">
      <dgm:prSet presAssocID="{E9E23D2B-26F6-8E46-B725-CBCE0D75B952}" presName="medCircle" presStyleLbl="vennNode1" presStyleIdx="4" presStyleCnt="6"/>
      <dgm:spPr>
        <a:solidFill>
          <a:schemeClr val="accent2">
            <a:lumMod val="60000"/>
            <a:lumOff val="40000"/>
            <a:alpha val="50000"/>
          </a:schemeClr>
        </a:solidFill>
      </dgm:spPr>
    </dgm:pt>
    <dgm:pt modelId="{25082C46-93FC-1C41-8DAF-0077AE0FCDEE}" type="pres">
      <dgm:prSet presAssocID="{E9E23D2B-26F6-8E46-B725-CBCE0D75B952}" presName="txLvl1" presStyleLbl="revTx" presStyleIdx="3" presStyleCnt="6"/>
      <dgm:spPr/>
    </dgm:pt>
    <dgm:pt modelId="{C9DFC414-1D63-B549-BC05-6AFDFD26597A}" type="pres">
      <dgm:prSet presAssocID="{E9E23D2B-26F6-8E46-B725-CBCE0D75B952}" presName="lin" presStyleCnt="0"/>
      <dgm:spPr/>
    </dgm:pt>
    <dgm:pt modelId="{02F47492-4D50-7940-9D5C-3D763E9C3330}" type="pres">
      <dgm:prSet presAssocID="{FBA00045-A1E3-ED4D-BF84-F6019AB21332}" presName="txLvl2" presStyleLbl="revTx" presStyleIdx="4" presStyleCnt="6"/>
      <dgm:spPr/>
    </dgm:pt>
    <dgm:pt modelId="{C7BF0403-2895-884E-8F66-9D3FF4BA1996}" type="pres">
      <dgm:prSet presAssocID="{40594A88-4D5E-0344-9FD7-A1BF2B194C65}" presName="smCircle" presStyleLbl="vennNode1" presStyleIdx="5" presStyleCnt="6"/>
      <dgm:spPr/>
    </dgm:pt>
    <dgm:pt modelId="{BCEC8320-439C-AC46-B329-5BA7D00C9847}" type="pres">
      <dgm:prSet presAssocID="{8FFE2A1B-8802-544C-8716-4A55462AA20D}" presName="txLvl2" presStyleLbl="revTx" presStyleIdx="5" presStyleCnt="6" custLinFactY="108149" custLinFactNeighborY="200000"/>
      <dgm:spPr/>
    </dgm:pt>
  </dgm:ptLst>
  <dgm:cxnLst>
    <dgm:cxn modelId="{99C5750B-770D-B349-B1CA-D324C0169D9B}" srcId="{CB50681B-B898-DB45-82D8-E66B66E6234B}" destId="{FB891600-5B63-CE4B-8067-174A895B79B2}" srcOrd="0" destOrd="0" parTransId="{A16AA8EB-E37A-AA4F-8E02-756BA4ED674F}" sibTransId="{AE2052BE-25F9-674F-B603-4DF30CD88E5E}"/>
    <dgm:cxn modelId="{B8D8A216-0CF4-7B41-B040-E1932B389E11}" srcId="{FB891600-5B63-CE4B-8067-174A895B79B2}" destId="{343D9398-72DD-B847-8220-DFA04793B404}" srcOrd="0" destOrd="0" parTransId="{23BC703A-4FDF-A645-B2D3-DFEE578E82A1}" sibTransId="{52F1EECE-D2A3-3846-BD4A-C5B84753FFF9}"/>
    <dgm:cxn modelId="{DD590320-05A2-D346-B046-F8E39F4EACCA}" srcId="{E9E23D2B-26F6-8E46-B725-CBCE0D75B952}" destId="{8FFE2A1B-8802-544C-8716-4A55462AA20D}" srcOrd="1" destOrd="0" parTransId="{8E559030-1B68-DC46-A72E-416322747748}" sibTransId="{F6135549-E557-0749-8715-FC14F275325D}"/>
    <dgm:cxn modelId="{64BAC52F-48CC-3E43-9A2F-0EB5D1015575}" type="presOf" srcId="{FB891600-5B63-CE4B-8067-174A895B79B2}" destId="{27B36801-2E69-F849-884D-7029172649F3}" srcOrd="0" destOrd="0" presId="urn:microsoft.com/office/officeart/2008/layout/VerticalCircleList"/>
    <dgm:cxn modelId="{9D314D32-C86B-1641-AE3C-2B239BB693CF}" type="presOf" srcId="{343D9398-72DD-B847-8220-DFA04793B404}" destId="{E2816FC5-3E82-AF4B-894C-CA84AA1B64E3}" srcOrd="0" destOrd="0" presId="urn:microsoft.com/office/officeart/2008/layout/VerticalCircleList"/>
    <dgm:cxn modelId="{5E8A6C5B-685C-3A43-AD18-4A9B9D1D2A22}" type="presOf" srcId="{FBA00045-A1E3-ED4D-BF84-F6019AB21332}" destId="{02F47492-4D50-7940-9D5C-3D763E9C3330}" srcOrd="0" destOrd="0" presId="urn:microsoft.com/office/officeart/2008/layout/VerticalCircleList"/>
    <dgm:cxn modelId="{302B5742-6FF1-0B4A-87A7-37C36E717F08}" type="presOf" srcId="{CB50681B-B898-DB45-82D8-E66B66E6234B}" destId="{6CE9D1B3-79CC-E548-8AC5-743B5A30A0DD}" srcOrd="0" destOrd="0" presId="urn:microsoft.com/office/officeart/2008/layout/VerticalCircleList"/>
    <dgm:cxn modelId="{14C65477-FE2C-8948-B1B5-C4CAC89B86D0}" srcId="{FB891600-5B63-CE4B-8067-174A895B79B2}" destId="{A816265A-A3AD-2C4B-B41D-D486C4B416EB}" srcOrd="1" destOrd="0" parTransId="{93328D50-ABF5-544F-89DF-7057875244DB}" sibTransId="{3FC6E59A-E857-354F-B32F-03D5A7B0C1DC}"/>
    <dgm:cxn modelId="{1233E77D-8265-AB46-9373-186DDC6565F5}" type="presOf" srcId="{8FFE2A1B-8802-544C-8716-4A55462AA20D}" destId="{BCEC8320-439C-AC46-B329-5BA7D00C9847}" srcOrd="0" destOrd="0" presId="urn:microsoft.com/office/officeart/2008/layout/VerticalCircleList"/>
    <dgm:cxn modelId="{F7B80E9F-B63F-5C4C-B132-FFA9857D7469}" type="presOf" srcId="{E9E23D2B-26F6-8E46-B725-CBCE0D75B952}" destId="{25082C46-93FC-1C41-8DAF-0077AE0FCDEE}" srcOrd="0" destOrd="0" presId="urn:microsoft.com/office/officeart/2008/layout/VerticalCircleList"/>
    <dgm:cxn modelId="{5FC73FB2-5E43-F544-9537-1DC1783EB0DC}" srcId="{E9E23D2B-26F6-8E46-B725-CBCE0D75B952}" destId="{FBA00045-A1E3-ED4D-BF84-F6019AB21332}" srcOrd="0" destOrd="0" parTransId="{50AE6212-3B01-DC40-8DCE-42C7CA9BD131}" sibTransId="{40594A88-4D5E-0344-9FD7-A1BF2B194C65}"/>
    <dgm:cxn modelId="{58E723BC-6AA7-1A4E-940C-1A9E3DCDA2F4}" type="presOf" srcId="{A816265A-A3AD-2C4B-B41D-D486C4B416EB}" destId="{85395601-5614-2843-A167-A43B021E2123}" srcOrd="0" destOrd="0" presId="urn:microsoft.com/office/officeart/2008/layout/VerticalCircleList"/>
    <dgm:cxn modelId="{A8EBA6F8-17F3-2342-95DD-3B103E57799E}" srcId="{CB50681B-B898-DB45-82D8-E66B66E6234B}" destId="{E9E23D2B-26F6-8E46-B725-CBCE0D75B952}" srcOrd="1" destOrd="0" parTransId="{33DDE162-01AC-D44A-8B0C-5B59F2651073}" sibTransId="{C3462D0E-EDE0-074F-986C-62FF3E6B916C}"/>
    <dgm:cxn modelId="{DE694D2F-A21C-6C4D-9796-A5D593A9898D}" type="presParOf" srcId="{6CE9D1B3-79CC-E548-8AC5-743B5A30A0DD}" destId="{2C480115-0408-3941-899F-0ED658843DDD}" srcOrd="0" destOrd="0" presId="urn:microsoft.com/office/officeart/2008/layout/VerticalCircleList"/>
    <dgm:cxn modelId="{D4565BAF-32DC-164F-A59C-A6ED48420C3F}" type="presParOf" srcId="{2C480115-0408-3941-899F-0ED658843DDD}" destId="{DD61E010-E319-F547-ADDF-BA07032F38D4}" srcOrd="0" destOrd="0" presId="urn:microsoft.com/office/officeart/2008/layout/VerticalCircleList"/>
    <dgm:cxn modelId="{3EE0E965-9659-1140-9EC2-57A8683BFE58}" type="presParOf" srcId="{2C480115-0408-3941-899F-0ED658843DDD}" destId="{B0B11072-1DF9-F54E-BBE4-21B9D2DC0E45}" srcOrd="1" destOrd="0" presId="urn:microsoft.com/office/officeart/2008/layout/VerticalCircleList"/>
    <dgm:cxn modelId="{6A310DFB-5FB7-B149-BC5C-B7317A797963}" type="presParOf" srcId="{2C480115-0408-3941-899F-0ED658843DDD}" destId="{27B36801-2E69-F849-884D-7029172649F3}" srcOrd="2" destOrd="0" presId="urn:microsoft.com/office/officeart/2008/layout/VerticalCircleList"/>
    <dgm:cxn modelId="{AA8A8417-1B11-6C4C-8E88-904851407FAB}" type="presParOf" srcId="{2C480115-0408-3941-899F-0ED658843DDD}" destId="{4116A17D-687C-744D-98E0-608F60A102E1}" srcOrd="3" destOrd="0" presId="urn:microsoft.com/office/officeart/2008/layout/VerticalCircleList"/>
    <dgm:cxn modelId="{3BA0BF4A-CEBB-2F4A-A72F-59802708AA57}" type="presParOf" srcId="{4116A17D-687C-744D-98E0-608F60A102E1}" destId="{E2816FC5-3E82-AF4B-894C-CA84AA1B64E3}" srcOrd="0" destOrd="0" presId="urn:microsoft.com/office/officeart/2008/layout/VerticalCircleList"/>
    <dgm:cxn modelId="{CAD1FC8F-A1A2-E14B-9418-B25854CE414C}" type="presParOf" srcId="{4116A17D-687C-744D-98E0-608F60A102E1}" destId="{5EE1B844-56C2-0F4C-B12F-B188A0D60ED0}" srcOrd="1" destOrd="0" presId="urn:microsoft.com/office/officeart/2008/layout/VerticalCircleList"/>
    <dgm:cxn modelId="{2E7F2BC4-8F73-FA47-8934-A7183259C88F}" type="presParOf" srcId="{4116A17D-687C-744D-98E0-608F60A102E1}" destId="{85395601-5614-2843-A167-A43B021E2123}" srcOrd="2" destOrd="0" presId="urn:microsoft.com/office/officeart/2008/layout/VerticalCircleList"/>
    <dgm:cxn modelId="{55033CA6-A82F-6B40-9E45-D772E79CB798}" type="presParOf" srcId="{6CE9D1B3-79CC-E548-8AC5-743B5A30A0DD}" destId="{392B97D0-4A32-DA4C-8113-1C16D66F2887}" srcOrd="1" destOrd="0" presId="urn:microsoft.com/office/officeart/2008/layout/VerticalCircleList"/>
    <dgm:cxn modelId="{69340F01-FFE6-C841-B915-17F0E7E4B9D8}" type="presParOf" srcId="{6CE9D1B3-79CC-E548-8AC5-743B5A30A0DD}" destId="{464F9DAE-2442-4348-9FF2-23E418561393}" srcOrd="2" destOrd="0" presId="urn:microsoft.com/office/officeart/2008/layout/VerticalCircleList"/>
    <dgm:cxn modelId="{4C0DC276-5D4A-0B45-BA41-5F0B092A454C}" type="presParOf" srcId="{464F9DAE-2442-4348-9FF2-23E418561393}" destId="{D906676F-2259-1E45-B3CD-37C101BCD2F4}" srcOrd="0" destOrd="0" presId="urn:microsoft.com/office/officeart/2008/layout/VerticalCircleList"/>
    <dgm:cxn modelId="{35F04978-319C-5741-BBE4-B742B6EF15AA}" type="presParOf" srcId="{464F9DAE-2442-4348-9FF2-23E418561393}" destId="{4ECE7276-DF3E-D54E-A3C1-9897FB109E95}" srcOrd="1" destOrd="0" presId="urn:microsoft.com/office/officeart/2008/layout/VerticalCircleList"/>
    <dgm:cxn modelId="{5B85DAC1-514B-7149-8978-3029CAC525A6}" type="presParOf" srcId="{464F9DAE-2442-4348-9FF2-23E418561393}" destId="{25082C46-93FC-1C41-8DAF-0077AE0FCDEE}" srcOrd="2" destOrd="0" presId="urn:microsoft.com/office/officeart/2008/layout/VerticalCircleList"/>
    <dgm:cxn modelId="{13991318-D1A7-054B-94D4-18FB9D45E048}" type="presParOf" srcId="{464F9DAE-2442-4348-9FF2-23E418561393}" destId="{C9DFC414-1D63-B549-BC05-6AFDFD26597A}" srcOrd="3" destOrd="0" presId="urn:microsoft.com/office/officeart/2008/layout/VerticalCircleList"/>
    <dgm:cxn modelId="{338D6225-8BB2-4741-9B58-666708B01BC2}" type="presParOf" srcId="{C9DFC414-1D63-B549-BC05-6AFDFD26597A}" destId="{02F47492-4D50-7940-9D5C-3D763E9C3330}" srcOrd="0" destOrd="0" presId="urn:microsoft.com/office/officeart/2008/layout/VerticalCircleList"/>
    <dgm:cxn modelId="{43874F04-0B61-B149-BF1D-A12FC91E9234}" type="presParOf" srcId="{C9DFC414-1D63-B549-BC05-6AFDFD26597A}" destId="{C7BF0403-2895-884E-8F66-9D3FF4BA1996}" srcOrd="1" destOrd="0" presId="urn:microsoft.com/office/officeart/2008/layout/VerticalCircleList"/>
    <dgm:cxn modelId="{0B32E21C-90BE-5140-9366-C0C26A159997}" type="presParOf" srcId="{C9DFC414-1D63-B549-BC05-6AFDFD26597A}" destId="{BCEC8320-439C-AC46-B329-5BA7D00C9847}" srcOrd="2" destOrd="0" presId="urn:microsoft.com/office/officeart/2008/layout/Vertical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B50681B-B898-DB45-82D8-E66B66E6234B}" type="doc">
      <dgm:prSet loTypeId="urn:microsoft.com/office/officeart/2008/layout/VerticalCircleList" loCatId="" qsTypeId="urn:microsoft.com/office/officeart/2005/8/quickstyle/simple1" qsCatId="simple" csTypeId="urn:microsoft.com/office/officeart/2005/8/colors/accent1_2" csCatId="accent1" phldr="1"/>
      <dgm:spPr/>
      <dgm:t>
        <a:bodyPr/>
        <a:lstStyle/>
        <a:p>
          <a:endParaRPr lang="en-US"/>
        </a:p>
      </dgm:t>
    </dgm:pt>
    <dgm:pt modelId="{FB891600-5B63-CE4B-8067-174A895B79B2}">
      <dgm:prSet phldrT="[Text]" custT="1"/>
      <dgm:spPr/>
      <dgm:t>
        <a:bodyPr/>
        <a:lstStyle/>
        <a:p>
          <a:r>
            <a:rPr lang="en-US" sz="2800"/>
            <a:t>Similarities</a:t>
          </a:r>
        </a:p>
      </dgm:t>
    </dgm:pt>
    <dgm:pt modelId="{A16AA8EB-E37A-AA4F-8E02-756BA4ED674F}" type="parTrans" cxnId="{99C5750B-770D-B349-B1CA-D324C0169D9B}">
      <dgm:prSet/>
      <dgm:spPr/>
      <dgm:t>
        <a:bodyPr/>
        <a:lstStyle/>
        <a:p>
          <a:endParaRPr lang="en-US"/>
        </a:p>
      </dgm:t>
    </dgm:pt>
    <dgm:pt modelId="{AE2052BE-25F9-674F-B603-4DF30CD88E5E}" type="sibTrans" cxnId="{99C5750B-770D-B349-B1CA-D324C0169D9B}">
      <dgm:prSet/>
      <dgm:spPr/>
      <dgm:t>
        <a:bodyPr/>
        <a:lstStyle/>
        <a:p>
          <a:endParaRPr lang="en-US"/>
        </a:p>
      </dgm:t>
    </dgm:pt>
    <dgm:pt modelId="{343D9398-72DD-B847-8220-DFA04793B404}">
      <dgm:prSet phldrT="[Text]" custT="1"/>
      <dgm:spPr/>
      <dgm:t>
        <a:bodyPr/>
        <a:lstStyle/>
        <a:p>
          <a:pPr>
            <a:buFont typeface="Arial" panose="020B0604020202020204" pitchFamily="34" charset="0"/>
            <a:buChar char="•"/>
          </a:pPr>
          <a:r>
            <a:rPr lang="en-US" sz="1900" b="1"/>
            <a:t>Positive Correlation:</a:t>
          </a:r>
        </a:p>
        <a:p>
          <a:r>
            <a:rPr lang="en-US" sz="1900" b="0"/>
            <a:t>Home Square Footage, Video poster, </a:t>
          </a:r>
          <a:r>
            <a:rPr lang="en-US" sz="1900" b="0" i="0"/>
            <a:t>economy-stability, Income-broad</a:t>
          </a:r>
          <a:endParaRPr lang="en-US" sz="1900"/>
        </a:p>
      </dgm:t>
    </dgm:pt>
    <dgm:pt modelId="{23BC703A-4FDF-A645-B2D3-DFEE578E82A1}" type="parTrans" cxnId="{B8D8A216-0CF4-7B41-B040-E1932B389E11}">
      <dgm:prSet/>
      <dgm:spPr/>
      <dgm:t>
        <a:bodyPr/>
        <a:lstStyle/>
        <a:p>
          <a:endParaRPr lang="en-US"/>
        </a:p>
      </dgm:t>
    </dgm:pt>
    <dgm:pt modelId="{52F1EECE-D2A3-3846-BD4A-C5B84753FFF9}" type="sibTrans" cxnId="{B8D8A216-0CF4-7B41-B040-E1932B389E11}">
      <dgm:prSet/>
      <dgm:spPr/>
      <dgm:t>
        <a:bodyPr/>
        <a:lstStyle/>
        <a:p>
          <a:endParaRPr lang="en-US"/>
        </a:p>
      </dgm:t>
    </dgm:pt>
    <dgm:pt modelId="{A816265A-A3AD-2C4B-B41D-D486C4B416EB}">
      <dgm:prSet phldrT="[Text]" custT="1"/>
      <dgm:spPr/>
      <dgm:t>
        <a:bodyPr/>
        <a:lstStyle/>
        <a:p>
          <a:r>
            <a:rPr lang="en-US" sz="1900" b="1"/>
            <a:t>Negative Correlation:</a:t>
          </a:r>
        </a:p>
        <a:p>
          <a:r>
            <a:rPr lang="en-US" sz="1900" b="0" i="0"/>
            <a:t>home-market-value-is-null, Dwelling type-</a:t>
          </a:r>
          <a:r>
            <a:rPr lang="en-US" sz="1900" b="0" i="0" err="1"/>
            <a:t>s,Dwelling</a:t>
          </a:r>
          <a:r>
            <a:rPr lang="en-US" sz="1900" b="0" i="0"/>
            <a:t> type-M</a:t>
          </a:r>
        </a:p>
      </dgm:t>
    </dgm:pt>
    <dgm:pt modelId="{93328D50-ABF5-544F-89DF-7057875244DB}" type="parTrans" cxnId="{14C65477-FE2C-8948-B1B5-C4CAC89B86D0}">
      <dgm:prSet/>
      <dgm:spPr/>
      <dgm:t>
        <a:bodyPr/>
        <a:lstStyle/>
        <a:p>
          <a:endParaRPr lang="en-US"/>
        </a:p>
      </dgm:t>
    </dgm:pt>
    <dgm:pt modelId="{3FC6E59A-E857-354F-B32F-03D5A7B0C1DC}" type="sibTrans" cxnId="{14C65477-FE2C-8948-B1B5-C4CAC89B86D0}">
      <dgm:prSet/>
      <dgm:spPr/>
      <dgm:t>
        <a:bodyPr/>
        <a:lstStyle/>
        <a:p>
          <a:endParaRPr lang="en-US"/>
        </a:p>
      </dgm:t>
    </dgm:pt>
    <dgm:pt modelId="{E9E23D2B-26F6-8E46-B725-CBCE0D75B952}">
      <dgm:prSet phldrT="[Text]" custT="1"/>
      <dgm:spPr/>
      <dgm:t>
        <a:bodyPr/>
        <a:lstStyle/>
        <a:p>
          <a:r>
            <a:rPr lang="en-US" sz="2800"/>
            <a:t>Differences</a:t>
          </a:r>
        </a:p>
      </dgm:t>
    </dgm:pt>
    <dgm:pt modelId="{33DDE162-01AC-D44A-8B0C-5B59F2651073}" type="parTrans" cxnId="{A8EBA6F8-17F3-2342-95DD-3B103E57799E}">
      <dgm:prSet/>
      <dgm:spPr/>
      <dgm:t>
        <a:bodyPr/>
        <a:lstStyle/>
        <a:p>
          <a:endParaRPr lang="en-US"/>
        </a:p>
      </dgm:t>
    </dgm:pt>
    <dgm:pt modelId="{C3462D0E-EDE0-074F-986C-62FF3E6B916C}" type="sibTrans" cxnId="{A8EBA6F8-17F3-2342-95DD-3B103E57799E}">
      <dgm:prSet/>
      <dgm:spPr/>
      <dgm:t>
        <a:bodyPr/>
        <a:lstStyle/>
        <a:p>
          <a:endParaRPr lang="en-US"/>
        </a:p>
      </dgm:t>
    </dgm:pt>
    <dgm:pt modelId="{FBA00045-A1E3-ED4D-BF84-F6019AB21332}">
      <dgm:prSet phldrT="[Text]" phldr="0" custT="1"/>
      <dgm:spPr/>
      <dgm:t>
        <a:bodyPr/>
        <a:lstStyle/>
        <a:p>
          <a:endParaRPr lang="en-US" sz="1900" b="1"/>
        </a:p>
        <a:p>
          <a:r>
            <a:rPr lang="en-US" sz="1900" b="1"/>
            <a:t>Targeted Weatherization Low Income SOP:</a:t>
          </a:r>
        </a:p>
        <a:p>
          <a:r>
            <a:rPr lang="en-US" sz="1900" b="0"/>
            <a:t>Home Square has a highly impact.</a:t>
          </a:r>
          <a:endParaRPr lang="en-US" sz="1900"/>
        </a:p>
      </dgm:t>
    </dgm:pt>
    <dgm:pt modelId="{50AE6212-3B01-DC40-8DCE-42C7CA9BD131}" type="parTrans" cxnId="{5FC73FB2-5E43-F544-9537-1DC1783EB0DC}">
      <dgm:prSet/>
      <dgm:spPr/>
      <dgm:t>
        <a:bodyPr/>
        <a:lstStyle/>
        <a:p>
          <a:endParaRPr lang="en-US"/>
        </a:p>
      </dgm:t>
    </dgm:pt>
    <dgm:pt modelId="{40594A88-4D5E-0344-9FD7-A1BF2B194C65}" type="sibTrans" cxnId="{5FC73FB2-5E43-F544-9537-1DC1783EB0DC}">
      <dgm:prSet/>
      <dgm:spPr/>
      <dgm:t>
        <a:bodyPr/>
        <a:lstStyle/>
        <a:p>
          <a:endParaRPr lang="en-US"/>
        </a:p>
      </dgm:t>
    </dgm:pt>
    <dgm:pt modelId="{6CE9D1B3-79CC-E548-8AC5-743B5A30A0DD}" type="pres">
      <dgm:prSet presAssocID="{CB50681B-B898-DB45-82D8-E66B66E6234B}" presName="Name0" presStyleCnt="0">
        <dgm:presLayoutVars>
          <dgm:dir/>
        </dgm:presLayoutVars>
      </dgm:prSet>
      <dgm:spPr/>
    </dgm:pt>
    <dgm:pt modelId="{2C480115-0408-3941-899F-0ED658843DDD}" type="pres">
      <dgm:prSet presAssocID="{FB891600-5B63-CE4B-8067-174A895B79B2}" presName="withChildren" presStyleCnt="0"/>
      <dgm:spPr/>
    </dgm:pt>
    <dgm:pt modelId="{DD61E010-E319-F547-ADDF-BA07032F38D4}" type="pres">
      <dgm:prSet presAssocID="{FB891600-5B63-CE4B-8067-174A895B79B2}" presName="bigCircle" presStyleLbl="vennNode1" presStyleIdx="0" presStyleCnt="5"/>
      <dgm:spPr>
        <a:solidFill>
          <a:schemeClr val="accent2">
            <a:lumMod val="40000"/>
            <a:lumOff val="60000"/>
            <a:alpha val="50000"/>
          </a:schemeClr>
        </a:solidFill>
      </dgm:spPr>
    </dgm:pt>
    <dgm:pt modelId="{B0B11072-1DF9-F54E-BBE4-21B9D2DC0E45}" type="pres">
      <dgm:prSet presAssocID="{FB891600-5B63-CE4B-8067-174A895B79B2}" presName="medCircle" presStyleLbl="vennNode1" presStyleIdx="1" presStyleCnt="5"/>
      <dgm:spPr>
        <a:solidFill>
          <a:schemeClr val="accent2">
            <a:lumMod val="60000"/>
            <a:lumOff val="40000"/>
            <a:alpha val="50000"/>
          </a:schemeClr>
        </a:solidFill>
      </dgm:spPr>
    </dgm:pt>
    <dgm:pt modelId="{27B36801-2E69-F849-884D-7029172649F3}" type="pres">
      <dgm:prSet presAssocID="{FB891600-5B63-CE4B-8067-174A895B79B2}" presName="txLvl1" presStyleLbl="revTx" presStyleIdx="0" presStyleCnt="5"/>
      <dgm:spPr/>
    </dgm:pt>
    <dgm:pt modelId="{4116A17D-687C-744D-98E0-608F60A102E1}" type="pres">
      <dgm:prSet presAssocID="{FB891600-5B63-CE4B-8067-174A895B79B2}" presName="lin" presStyleCnt="0"/>
      <dgm:spPr/>
    </dgm:pt>
    <dgm:pt modelId="{E2816FC5-3E82-AF4B-894C-CA84AA1B64E3}" type="pres">
      <dgm:prSet presAssocID="{343D9398-72DD-B847-8220-DFA04793B404}" presName="txLvl2" presStyleLbl="revTx" presStyleIdx="1" presStyleCnt="5" custScaleY="253053" custLinFactY="-5271" custLinFactNeighborX="1614" custLinFactNeighborY="-100000"/>
      <dgm:spPr/>
    </dgm:pt>
    <dgm:pt modelId="{5EE1B844-56C2-0F4C-B12F-B188A0D60ED0}" type="pres">
      <dgm:prSet presAssocID="{52F1EECE-D2A3-3846-BD4A-C5B84753FFF9}" presName="smCircle" presStyleLbl="vennNode1" presStyleIdx="2" presStyleCnt="5" custAng="20743430"/>
      <dgm:spPr/>
    </dgm:pt>
    <dgm:pt modelId="{85395601-5614-2843-A167-A43B021E2123}" type="pres">
      <dgm:prSet presAssocID="{A816265A-A3AD-2C4B-B41D-D486C4B416EB}" presName="txLvl2" presStyleLbl="revTx" presStyleIdx="2" presStyleCnt="5" custScaleY="280806" custLinFactY="-77384" custLinFactNeighborX="1472" custLinFactNeighborY="-100000"/>
      <dgm:spPr/>
    </dgm:pt>
    <dgm:pt modelId="{392B97D0-4A32-DA4C-8113-1C16D66F2887}" type="pres">
      <dgm:prSet presAssocID="{FB891600-5B63-CE4B-8067-174A895B79B2}" presName="overlap" presStyleCnt="0"/>
      <dgm:spPr/>
    </dgm:pt>
    <dgm:pt modelId="{464F9DAE-2442-4348-9FF2-23E418561393}" type="pres">
      <dgm:prSet presAssocID="{E9E23D2B-26F6-8E46-B725-CBCE0D75B952}" presName="withChildren" presStyleCnt="0"/>
      <dgm:spPr/>
    </dgm:pt>
    <dgm:pt modelId="{D906676F-2259-1E45-B3CD-37C101BCD2F4}" type="pres">
      <dgm:prSet presAssocID="{E9E23D2B-26F6-8E46-B725-CBCE0D75B952}" presName="bigCircle" presStyleLbl="vennNode1" presStyleIdx="3" presStyleCnt="5"/>
      <dgm:spPr>
        <a:solidFill>
          <a:schemeClr val="accent2">
            <a:lumMod val="40000"/>
            <a:lumOff val="60000"/>
            <a:alpha val="50000"/>
          </a:schemeClr>
        </a:solidFill>
      </dgm:spPr>
    </dgm:pt>
    <dgm:pt modelId="{4ECE7276-DF3E-D54E-A3C1-9897FB109E95}" type="pres">
      <dgm:prSet presAssocID="{E9E23D2B-26F6-8E46-B725-CBCE0D75B952}" presName="medCircle" presStyleLbl="vennNode1" presStyleIdx="4" presStyleCnt="5"/>
      <dgm:spPr>
        <a:solidFill>
          <a:schemeClr val="accent2">
            <a:lumMod val="60000"/>
            <a:lumOff val="40000"/>
            <a:alpha val="50000"/>
          </a:schemeClr>
        </a:solidFill>
      </dgm:spPr>
    </dgm:pt>
    <dgm:pt modelId="{25082C46-93FC-1C41-8DAF-0077AE0FCDEE}" type="pres">
      <dgm:prSet presAssocID="{E9E23D2B-26F6-8E46-B725-CBCE0D75B952}" presName="txLvl1" presStyleLbl="revTx" presStyleIdx="3" presStyleCnt="5"/>
      <dgm:spPr/>
    </dgm:pt>
    <dgm:pt modelId="{C9DFC414-1D63-B549-BC05-6AFDFD26597A}" type="pres">
      <dgm:prSet presAssocID="{E9E23D2B-26F6-8E46-B725-CBCE0D75B952}" presName="lin" presStyleCnt="0"/>
      <dgm:spPr/>
    </dgm:pt>
    <dgm:pt modelId="{02F47492-4D50-7940-9D5C-3D763E9C3330}" type="pres">
      <dgm:prSet presAssocID="{FBA00045-A1E3-ED4D-BF84-F6019AB21332}" presName="txLvl2" presStyleLbl="revTx" presStyleIdx="4" presStyleCnt="5"/>
      <dgm:spPr/>
    </dgm:pt>
  </dgm:ptLst>
  <dgm:cxnLst>
    <dgm:cxn modelId="{45970903-8593-485B-879C-5B8F384B261F}" type="presOf" srcId="{343D9398-72DD-B847-8220-DFA04793B404}" destId="{E2816FC5-3E82-AF4B-894C-CA84AA1B64E3}" srcOrd="0" destOrd="0" presId="urn:microsoft.com/office/officeart/2008/layout/VerticalCircleList"/>
    <dgm:cxn modelId="{99C5750B-770D-B349-B1CA-D324C0169D9B}" srcId="{CB50681B-B898-DB45-82D8-E66B66E6234B}" destId="{FB891600-5B63-CE4B-8067-174A895B79B2}" srcOrd="0" destOrd="0" parTransId="{A16AA8EB-E37A-AA4F-8E02-756BA4ED674F}" sibTransId="{AE2052BE-25F9-674F-B603-4DF30CD88E5E}"/>
    <dgm:cxn modelId="{B8D8A216-0CF4-7B41-B040-E1932B389E11}" srcId="{FB891600-5B63-CE4B-8067-174A895B79B2}" destId="{343D9398-72DD-B847-8220-DFA04793B404}" srcOrd="0" destOrd="0" parTransId="{23BC703A-4FDF-A645-B2D3-DFEE578E82A1}" sibTransId="{52F1EECE-D2A3-3846-BD4A-C5B84753FFF9}"/>
    <dgm:cxn modelId="{9F1CB95F-7763-4644-8EAE-3E10DCCA30D4}" type="presOf" srcId="{FB891600-5B63-CE4B-8067-174A895B79B2}" destId="{27B36801-2E69-F849-884D-7029172649F3}" srcOrd="0" destOrd="0" presId="urn:microsoft.com/office/officeart/2008/layout/VerticalCircleList"/>
    <dgm:cxn modelId="{302B5742-6FF1-0B4A-87A7-37C36E717F08}" type="presOf" srcId="{CB50681B-B898-DB45-82D8-E66B66E6234B}" destId="{6CE9D1B3-79CC-E548-8AC5-743B5A30A0DD}" srcOrd="0" destOrd="0" presId="urn:microsoft.com/office/officeart/2008/layout/VerticalCircleList"/>
    <dgm:cxn modelId="{5BA60E6F-E228-4A6E-8B1D-4B111179D7B5}" type="presOf" srcId="{E9E23D2B-26F6-8E46-B725-CBCE0D75B952}" destId="{25082C46-93FC-1C41-8DAF-0077AE0FCDEE}" srcOrd="0" destOrd="0" presId="urn:microsoft.com/office/officeart/2008/layout/VerticalCircleList"/>
    <dgm:cxn modelId="{14C65477-FE2C-8948-B1B5-C4CAC89B86D0}" srcId="{FB891600-5B63-CE4B-8067-174A895B79B2}" destId="{A816265A-A3AD-2C4B-B41D-D486C4B416EB}" srcOrd="1" destOrd="0" parTransId="{93328D50-ABF5-544F-89DF-7057875244DB}" sibTransId="{3FC6E59A-E857-354F-B32F-03D5A7B0C1DC}"/>
    <dgm:cxn modelId="{5FC73FB2-5E43-F544-9537-1DC1783EB0DC}" srcId="{E9E23D2B-26F6-8E46-B725-CBCE0D75B952}" destId="{FBA00045-A1E3-ED4D-BF84-F6019AB21332}" srcOrd="0" destOrd="0" parTransId="{50AE6212-3B01-DC40-8DCE-42C7CA9BD131}" sibTransId="{40594A88-4D5E-0344-9FD7-A1BF2B194C65}"/>
    <dgm:cxn modelId="{00D7EAC2-65D7-4770-B499-D9A67AABA18C}" type="presOf" srcId="{A816265A-A3AD-2C4B-B41D-D486C4B416EB}" destId="{85395601-5614-2843-A167-A43B021E2123}" srcOrd="0" destOrd="0" presId="urn:microsoft.com/office/officeart/2008/layout/VerticalCircleList"/>
    <dgm:cxn modelId="{AB4FDCD5-41F3-4429-9B8A-B56F2ED00705}" type="presOf" srcId="{FBA00045-A1E3-ED4D-BF84-F6019AB21332}" destId="{02F47492-4D50-7940-9D5C-3D763E9C3330}" srcOrd="0" destOrd="0" presId="urn:microsoft.com/office/officeart/2008/layout/VerticalCircleList"/>
    <dgm:cxn modelId="{A8EBA6F8-17F3-2342-95DD-3B103E57799E}" srcId="{CB50681B-B898-DB45-82D8-E66B66E6234B}" destId="{E9E23D2B-26F6-8E46-B725-CBCE0D75B952}" srcOrd="1" destOrd="0" parTransId="{33DDE162-01AC-D44A-8B0C-5B59F2651073}" sibTransId="{C3462D0E-EDE0-074F-986C-62FF3E6B916C}"/>
    <dgm:cxn modelId="{7211474D-15D4-4C22-87F9-5240B653A70E}" type="presParOf" srcId="{6CE9D1B3-79CC-E548-8AC5-743B5A30A0DD}" destId="{2C480115-0408-3941-899F-0ED658843DDD}" srcOrd="0" destOrd="0" presId="urn:microsoft.com/office/officeart/2008/layout/VerticalCircleList"/>
    <dgm:cxn modelId="{50B1CB3B-2864-4411-A30D-01169CD4A73E}" type="presParOf" srcId="{2C480115-0408-3941-899F-0ED658843DDD}" destId="{DD61E010-E319-F547-ADDF-BA07032F38D4}" srcOrd="0" destOrd="0" presId="urn:microsoft.com/office/officeart/2008/layout/VerticalCircleList"/>
    <dgm:cxn modelId="{45B33803-F3AC-4582-8E4B-A6ED002996E4}" type="presParOf" srcId="{2C480115-0408-3941-899F-0ED658843DDD}" destId="{B0B11072-1DF9-F54E-BBE4-21B9D2DC0E45}" srcOrd="1" destOrd="0" presId="urn:microsoft.com/office/officeart/2008/layout/VerticalCircleList"/>
    <dgm:cxn modelId="{9C53629C-5FEA-473C-8824-55E3448DA8D2}" type="presParOf" srcId="{2C480115-0408-3941-899F-0ED658843DDD}" destId="{27B36801-2E69-F849-884D-7029172649F3}" srcOrd="2" destOrd="0" presId="urn:microsoft.com/office/officeart/2008/layout/VerticalCircleList"/>
    <dgm:cxn modelId="{42BDFE1C-876A-47AC-866E-33E9C6EF74C4}" type="presParOf" srcId="{2C480115-0408-3941-899F-0ED658843DDD}" destId="{4116A17D-687C-744D-98E0-608F60A102E1}" srcOrd="3" destOrd="0" presId="urn:microsoft.com/office/officeart/2008/layout/VerticalCircleList"/>
    <dgm:cxn modelId="{3FDAFA89-C639-406F-9476-692B343F0913}" type="presParOf" srcId="{4116A17D-687C-744D-98E0-608F60A102E1}" destId="{E2816FC5-3E82-AF4B-894C-CA84AA1B64E3}" srcOrd="0" destOrd="0" presId="urn:microsoft.com/office/officeart/2008/layout/VerticalCircleList"/>
    <dgm:cxn modelId="{9655F0FD-9EE4-420E-AD21-91AB5F7371D2}" type="presParOf" srcId="{4116A17D-687C-744D-98E0-608F60A102E1}" destId="{5EE1B844-56C2-0F4C-B12F-B188A0D60ED0}" srcOrd="1" destOrd="0" presId="urn:microsoft.com/office/officeart/2008/layout/VerticalCircleList"/>
    <dgm:cxn modelId="{FFF74955-F0FB-445F-A520-FCD757AF60B4}" type="presParOf" srcId="{4116A17D-687C-744D-98E0-608F60A102E1}" destId="{85395601-5614-2843-A167-A43B021E2123}" srcOrd="2" destOrd="0" presId="urn:microsoft.com/office/officeart/2008/layout/VerticalCircleList"/>
    <dgm:cxn modelId="{0F5ADD2A-9B01-4062-BBD4-FA39E97FCBFF}" type="presParOf" srcId="{6CE9D1B3-79CC-E548-8AC5-743B5A30A0DD}" destId="{392B97D0-4A32-DA4C-8113-1C16D66F2887}" srcOrd="1" destOrd="0" presId="urn:microsoft.com/office/officeart/2008/layout/VerticalCircleList"/>
    <dgm:cxn modelId="{7E40C097-8A11-42DB-BC3A-FCB1FB02019B}" type="presParOf" srcId="{6CE9D1B3-79CC-E548-8AC5-743B5A30A0DD}" destId="{464F9DAE-2442-4348-9FF2-23E418561393}" srcOrd="2" destOrd="0" presId="urn:microsoft.com/office/officeart/2008/layout/VerticalCircleList"/>
    <dgm:cxn modelId="{6EC5E656-944F-4D9F-8046-E3D72BFAC22A}" type="presParOf" srcId="{464F9DAE-2442-4348-9FF2-23E418561393}" destId="{D906676F-2259-1E45-B3CD-37C101BCD2F4}" srcOrd="0" destOrd="0" presId="urn:microsoft.com/office/officeart/2008/layout/VerticalCircleList"/>
    <dgm:cxn modelId="{2BA0F8B3-E177-435C-A8B4-C161EDE3E4C5}" type="presParOf" srcId="{464F9DAE-2442-4348-9FF2-23E418561393}" destId="{4ECE7276-DF3E-D54E-A3C1-9897FB109E95}" srcOrd="1" destOrd="0" presId="urn:microsoft.com/office/officeart/2008/layout/VerticalCircleList"/>
    <dgm:cxn modelId="{6C112F42-F8AE-4E14-9E01-39B0DC19C602}" type="presParOf" srcId="{464F9DAE-2442-4348-9FF2-23E418561393}" destId="{25082C46-93FC-1C41-8DAF-0077AE0FCDEE}" srcOrd="2" destOrd="0" presId="urn:microsoft.com/office/officeart/2008/layout/VerticalCircleList"/>
    <dgm:cxn modelId="{CFEAA310-48C5-4BA4-B92B-576C6D358C96}" type="presParOf" srcId="{464F9DAE-2442-4348-9FF2-23E418561393}" destId="{C9DFC414-1D63-B549-BC05-6AFDFD26597A}" srcOrd="3" destOrd="0" presId="urn:microsoft.com/office/officeart/2008/layout/VerticalCircleList"/>
    <dgm:cxn modelId="{1A9E435B-D224-4F9E-ACE0-616BCC18D79C}" type="presParOf" srcId="{C9DFC414-1D63-B549-BC05-6AFDFD26597A}" destId="{02F47492-4D50-7940-9D5C-3D763E9C3330}" srcOrd="0" destOrd="0" presId="urn:microsoft.com/office/officeart/2008/layout/Vertical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6F05F-08CD-40BA-8E1F-3BB16353D89C}">
      <dsp:nvSpPr>
        <dsp:cNvPr id="0" name=""/>
        <dsp:cNvSpPr/>
      </dsp:nvSpPr>
      <dsp:spPr>
        <a:xfrm rot="10800000">
          <a:off x="2984972" y="3631"/>
          <a:ext cx="11183124" cy="131105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8141"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Increase recruitment of participants for energy efficiency programs</a:t>
          </a:r>
        </a:p>
      </dsp:txBody>
      <dsp:txXfrm rot="10800000">
        <a:off x="3312736" y="3631"/>
        <a:ext cx="10855360" cy="1311058"/>
      </dsp:txXfrm>
    </dsp:sp>
    <dsp:sp modelId="{CC2798D6-50DA-4ABB-88D9-8C7C6CBF1903}">
      <dsp:nvSpPr>
        <dsp:cNvPr id="0" name=""/>
        <dsp:cNvSpPr/>
      </dsp:nvSpPr>
      <dsp:spPr>
        <a:xfrm>
          <a:off x="2393934" y="0"/>
          <a:ext cx="1311058" cy="131105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09CEF36B-118D-404E-8578-4F128E68F7AB}">
      <dsp:nvSpPr>
        <dsp:cNvPr id="0" name=""/>
        <dsp:cNvSpPr/>
      </dsp:nvSpPr>
      <dsp:spPr>
        <a:xfrm rot="10800000">
          <a:off x="3104443" y="1706050"/>
          <a:ext cx="11023830" cy="131105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8141"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b="0" i="0" kern="1200">
              <a:solidFill>
                <a:schemeClr val="tx1"/>
              </a:solidFill>
            </a:rPr>
            <a:t>K-Means clustering to identify target audience segments</a:t>
          </a:r>
        </a:p>
        <a:p>
          <a:pPr marL="0" lvl="0" indent="0" algn="ctr" defTabSz="1022350">
            <a:lnSpc>
              <a:spcPct val="90000"/>
            </a:lnSpc>
            <a:spcBef>
              <a:spcPct val="0"/>
            </a:spcBef>
            <a:spcAft>
              <a:spcPct val="35000"/>
            </a:spcAft>
            <a:buNone/>
          </a:pPr>
          <a:r>
            <a:rPr lang="en-US" sz="2300" b="0" i="0" kern="1200">
              <a:solidFill>
                <a:schemeClr val="tx1"/>
              </a:solidFill>
            </a:rPr>
            <a:t>Multinomial Regression Model to determine predictive factors for program participation</a:t>
          </a:r>
          <a:endParaRPr lang="en-US" sz="2300" kern="1200">
            <a:solidFill>
              <a:schemeClr val="tx1"/>
            </a:solidFill>
          </a:endParaRPr>
        </a:p>
      </dsp:txBody>
      <dsp:txXfrm rot="10800000">
        <a:off x="3432207" y="1706050"/>
        <a:ext cx="10696066" cy="1311058"/>
      </dsp:txXfrm>
    </dsp:sp>
    <dsp:sp modelId="{078E9FE5-2695-4957-9EA9-9D8E330B2C13}">
      <dsp:nvSpPr>
        <dsp:cNvPr id="0" name=""/>
        <dsp:cNvSpPr/>
      </dsp:nvSpPr>
      <dsp:spPr>
        <a:xfrm>
          <a:off x="2448914" y="1706050"/>
          <a:ext cx="1311058" cy="131105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6EFC6847-3183-4F10-967D-380779BDD2CF}">
      <dsp:nvSpPr>
        <dsp:cNvPr id="0" name=""/>
        <dsp:cNvSpPr/>
      </dsp:nvSpPr>
      <dsp:spPr>
        <a:xfrm rot="10800000">
          <a:off x="3104443" y="3408470"/>
          <a:ext cx="11023830" cy="131105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8141" tIns="87630" rIns="163576" bIns="87630" numCol="1" spcCol="1270" anchor="ctr" anchorCtr="0">
          <a:noAutofit/>
        </a:bodyPr>
        <a:lstStyle/>
        <a:p>
          <a:pPr marL="0" lvl="0" indent="0" algn="ctr" defTabSz="1022350" rtl="0">
            <a:lnSpc>
              <a:spcPct val="90000"/>
            </a:lnSpc>
            <a:spcBef>
              <a:spcPct val="0"/>
            </a:spcBef>
            <a:spcAft>
              <a:spcPct val="35000"/>
            </a:spcAft>
            <a:buNone/>
          </a:pPr>
          <a:r>
            <a:rPr lang="en-US" sz="2300" kern="1200">
              <a:solidFill>
                <a:schemeClr val="tx1"/>
              </a:solidFill>
            </a:rPr>
            <a:t>Top 3 Programs</a:t>
          </a:r>
          <a:r>
            <a:rPr lang="en-US" sz="2300" kern="1200">
              <a:solidFill>
                <a:schemeClr val="tx1"/>
              </a:solidFill>
              <a:latin typeface="Calibri"/>
            </a:rPr>
            <a:t> analysis</a:t>
          </a:r>
          <a:endParaRPr lang="en-US" sz="2300" kern="1200">
            <a:solidFill>
              <a:schemeClr val="tx1"/>
            </a:solidFill>
          </a:endParaRPr>
        </a:p>
      </dsp:txBody>
      <dsp:txXfrm rot="10800000">
        <a:off x="3432207" y="3408470"/>
        <a:ext cx="10696066" cy="1311058"/>
      </dsp:txXfrm>
    </dsp:sp>
    <dsp:sp modelId="{1488482A-7933-42A6-A5A7-456843FD9ED4}">
      <dsp:nvSpPr>
        <dsp:cNvPr id="0" name=""/>
        <dsp:cNvSpPr/>
      </dsp:nvSpPr>
      <dsp:spPr>
        <a:xfrm>
          <a:off x="2448914" y="3408470"/>
          <a:ext cx="1311058" cy="131105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6B7BEB31-E150-4D81-B71A-6DA7BEC64F79}">
      <dsp:nvSpPr>
        <dsp:cNvPr id="0" name=""/>
        <dsp:cNvSpPr/>
      </dsp:nvSpPr>
      <dsp:spPr>
        <a:xfrm rot="10800000">
          <a:off x="2932637" y="5110890"/>
          <a:ext cx="11252905" cy="131105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8141"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Positive and Negative Key Features to determine probability of enrollment and its Impact</a:t>
          </a:r>
        </a:p>
      </dsp:txBody>
      <dsp:txXfrm rot="10800000">
        <a:off x="3260401" y="5110890"/>
        <a:ext cx="10925141" cy="1311058"/>
      </dsp:txXfrm>
    </dsp:sp>
    <dsp:sp modelId="{D76E6716-F17F-446B-AC50-585C0311BCD5}">
      <dsp:nvSpPr>
        <dsp:cNvPr id="0" name=""/>
        <dsp:cNvSpPr/>
      </dsp:nvSpPr>
      <dsp:spPr>
        <a:xfrm>
          <a:off x="2391645" y="5110890"/>
          <a:ext cx="1311058" cy="1311058"/>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844BE04F-399F-41B2-A017-E6EA2F9E9842}">
      <dsp:nvSpPr>
        <dsp:cNvPr id="0" name=""/>
        <dsp:cNvSpPr/>
      </dsp:nvSpPr>
      <dsp:spPr>
        <a:xfrm rot="10800000">
          <a:off x="3104443" y="6767357"/>
          <a:ext cx="11023830" cy="131105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8141"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b="0" i="0" kern="1200">
              <a:solidFill>
                <a:schemeClr val="tx1"/>
              </a:solidFill>
            </a:rPr>
            <a:t>Increase program enrollment and customer satisfaction</a:t>
          </a:r>
          <a:endParaRPr lang="en-US" sz="2300" kern="1200">
            <a:solidFill>
              <a:schemeClr val="tx1"/>
            </a:solidFill>
          </a:endParaRPr>
        </a:p>
      </dsp:txBody>
      <dsp:txXfrm rot="10800000">
        <a:off x="3432207" y="6767357"/>
        <a:ext cx="10696066" cy="1311058"/>
      </dsp:txXfrm>
    </dsp:sp>
    <dsp:sp modelId="{74458586-6305-4D40-9F8E-B6472D310FBC}">
      <dsp:nvSpPr>
        <dsp:cNvPr id="0" name=""/>
        <dsp:cNvSpPr/>
      </dsp:nvSpPr>
      <dsp:spPr>
        <a:xfrm>
          <a:off x="2448914" y="6813310"/>
          <a:ext cx="1311058" cy="1311058"/>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B4F07-E643-4024-B9D3-8CF08415B473}">
      <dsp:nvSpPr>
        <dsp:cNvPr id="0" name=""/>
        <dsp:cNvSpPr/>
      </dsp:nvSpPr>
      <dsp:spPr>
        <a:xfrm>
          <a:off x="1513900" y="2747"/>
          <a:ext cx="4206556" cy="420655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FCC0758-2572-41AE-9D18-206E5880EED2}">
      <dsp:nvSpPr>
        <dsp:cNvPr id="0" name=""/>
        <dsp:cNvSpPr/>
      </dsp:nvSpPr>
      <dsp:spPr>
        <a:xfrm>
          <a:off x="1712890" y="179422"/>
          <a:ext cx="757180" cy="75718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6D4A815-AFD1-440C-AFB3-E63F5261EF9D}">
      <dsp:nvSpPr>
        <dsp:cNvPr id="0" name=""/>
        <dsp:cNvSpPr/>
      </dsp:nvSpPr>
      <dsp:spPr>
        <a:xfrm>
          <a:off x="2091480" y="179422"/>
          <a:ext cx="4050095" cy="75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a:lnSpc>
              <a:spcPct val="90000"/>
            </a:lnSpc>
            <a:spcBef>
              <a:spcPct val="0"/>
            </a:spcBef>
            <a:spcAft>
              <a:spcPct val="35000"/>
            </a:spcAft>
            <a:buNone/>
          </a:pPr>
          <a:r>
            <a:rPr lang="en-US" sz="2800" kern="1200"/>
            <a:t>Similarities</a:t>
          </a:r>
        </a:p>
      </dsp:txBody>
      <dsp:txXfrm>
        <a:off x="2091480" y="179422"/>
        <a:ext cx="4050095" cy="757180"/>
      </dsp:txXfrm>
    </dsp:sp>
    <dsp:sp modelId="{8460103D-06C8-4FEA-9284-4762F1751360}">
      <dsp:nvSpPr>
        <dsp:cNvPr id="0" name=""/>
        <dsp:cNvSpPr/>
      </dsp:nvSpPr>
      <dsp:spPr>
        <a:xfrm>
          <a:off x="2091480" y="936603"/>
          <a:ext cx="4050095" cy="288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3180" rIns="0" bIns="43180" numCol="1" spcCol="1270" anchor="ctr" anchorCtr="0">
          <a:noAutofit/>
        </a:bodyPr>
        <a:lstStyle/>
        <a:p>
          <a:pPr marL="0" lvl="0" indent="0" algn="l" defTabSz="1511300" rtl="0">
            <a:lnSpc>
              <a:spcPct val="90000"/>
            </a:lnSpc>
            <a:spcBef>
              <a:spcPct val="0"/>
            </a:spcBef>
            <a:spcAft>
              <a:spcPct val="35000"/>
            </a:spcAft>
            <a:buNone/>
          </a:pPr>
          <a:endParaRPr lang="en-US" sz="3400" b="1" kern="1200">
            <a:latin typeface="Calibri"/>
          </a:endParaRPr>
        </a:p>
      </dsp:txBody>
      <dsp:txXfrm>
        <a:off x="2091480" y="936603"/>
        <a:ext cx="4050095" cy="288560"/>
      </dsp:txXfrm>
    </dsp:sp>
    <dsp:sp modelId="{07555E39-AAF5-4239-8A75-E39BC3675FBD}">
      <dsp:nvSpPr>
        <dsp:cNvPr id="0" name=""/>
        <dsp:cNvSpPr/>
      </dsp:nvSpPr>
      <dsp:spPr>
        <a:xfrm>
          <a:off x="2091480" y="1225163"/>
          <a:ext cx="103585" cy="1035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2816FC5-3E82-AF4B-894C-CA84AA1B64E3}">
      <dsp:nvSpPr>
        <dsp:cNvPr id="0" name=""/>
        <dsp:cNvSpPr/>
      </dsp:nvSpPr>
      <dsp:spPr>
        <a:xfrm>
          <a:off x="2156848" y="1203299"/>
          <a:ext cx="4050095" cy="104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b="1" kern="1200"/>
            <a:t>Positive Correlation:</a:t>
          </a:r>
          <a:endParaRPr lang="en-US" sz="1900" kern="1200"/>
        </a:p>
        <a:p>
          <a:pPr marL="0" lvl="0" indent="0" algn="l" defTabSz="844550">
            <a:lnSpc>
              <a:spcPct val="90000"/>
            </a:lnSpc>
            <a:spcBef>
              <a:spcPct val="0"/>
            </a:spcBef>
            <a:spcAft>
              <a:spcPct val="35000"/>
            </a:spcAft>
            <a:buNone/>
          </a:pPr>
          <a:r>
            <a:rPr lang="en-US" sz="1900" b="0" kern="1200"/>
            <a:t>Dwelling type-S, Dwelling type-S, </a:t>
          </a:r>
          <a:r>
            <a:rPr lang="en-US" sz="1900" b="0" i="0" kern="1200"/>
            <a:t>Economy-stability</a:t>
          </a:r>
          <a:endParaRPr lang="en-US" sz="1900" kern="1200"/>
        </a:p>
      </dsp:txBody>
      <dsp:txXfrm>
        <a:off x="2156848" y="1203299"/>
        <a:ext cx="4050095" cy="1049677"/>
      </dsp:txXfrm>
    </dsp:sp>
    <dsp:sp modelId="{D85A9A69-CDF5-4AA6-BD39-9BFD32D238A3}">
      <dsp:nvSpPr>
        <dsp:cNvPr id="0" name=""/>
        <dsp:cNvSpPr/>
      </dsp:nvSpPr>
      <dsp:spPr>
        <a:xfrm>
          <a:off x="2091480" y="2378427"/>
          <a:ext cx="103585" cy="1035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5395601-5614-2843-A167-A43B021E2123}">
      <dsp:nvSpPr>
        <dsp:cNvPr id="0" name=""/>
        <dsp:cNvSpPr/>
      </dsp:nvSpPr>
      <dsp:spPr>
        <a:xfrm>
          <a:off x="2151097" y="2057434"/>
          <a:ext cx="4050095" cy="1164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b="1" kern="1200"/>
            <a:t>Negative Correlation:</a:t>
          </a:r>
        </a:p>
        <a:p>
          <a:pPr marL="0" lvl="0" indent="0" algn="l" defTabSz="844550" rtl="0">
            <a:lnSpc>
              <a:spcPct val="90000"/>
            </a:lnSpc>
            <a:spcBef>
              <a:spcPct val="0"/>
            </a:spcBef>
            <a:spcAft>
              <a:spcPct val="35000"/>
            </a:spcAft>
            <a:buNone/>
          </a:pPr>
          <a:r>
            <a:rPr lang="en-US" sz="1900" b="0" kern="1200"/>
            <a:t>Home Square Footage, </a:t>
          </a:r>
          <a:r>
            <a:rPr lang="en-US" sz="1900" b="0" i="0" kern="1200"/>
            <a:t>home-market-value-is-null</a:t>
          </a:r>
          <a:r>
            <a:rPr lang="en-US" sz="1900" b="0" kern="1200">
              <a:latin typeface="Calibri"/>
            </a:rPr>
            <a:t> </a:t>
          </a:r>
          <a:endParaRPr lang="en-US" sz="1900" b="0" i="0" kern="1200"/>
        </a:p>
      </dsp:txBody>
      <dsp:txXfrm>
        <a:off x="2151097" y="2057434"/>
        <a:ext cx="4050095" cy="1164798"/>
      </dsp:txXfrm>
    </dsp:sp>
    <dsp:sp modelId="{D906676F-2259-1E45-B3CD-37C101BCD2F4}">
      <dsp:nvSpPr>
        <dsp:cNvPr id="0" name=""/>
        <dsp:cNvSpPr/>
      </dsp:nvSpPr>
      <dsp:spPr>
        <a:xfrm>
          <a:off x="1513900" y="3797441"/>
          <a:ext cx="4206556" cy="4206556"/>
        </a:xfrm>
        <a:prstGeom prst="ellipse">
          <a:avLst/>
        </a:prstGeom>
        <a:solidFill>
          <a:schemeClr val="accent2">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ECE7276-DF3E-D54E-A3C1-9897FB109E95}">
      <dsp:nvSpPr>
        <dsp:cNvPr id="0" name=""/>
        <dsp:cNvSpPr/>
      </dsp:nvSpPr>
      <dsp:spPr>
        <a:xfrm>
          <a:off x="1712890" y="3974116"/>
          <a:ext cx="757180" cy="757180"/>
        </a:xfrm>
        <a:prstGeom prst="ellipse">
          <a:avLst/>
        </a:prstGeom>
        <a:solidFill>
          <a:schemeClr val="accent2">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5082C46-93FC-1C41-8DAF-0077AE0FCDEE}">
      <dsp:nvSpPr>
        <dsp:cNvPr id="0" name=""/>
        <dsp:cNvSpPr/>
      </dsp:nvSpPr>
      <dsp:spPr>
        <a:xfrm>
          <a:off x="2091480" y="3974116"/>
          <a:ext cx="4050095" cy="75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a:lnSpc>
              <a:spcPct val="90000"/>
            </a:lnSpc>
            <a:spcBef>
              <a:spcPct val="0"/>
            </a:spcBef>
            <a:spcAft>
              <a:spcPct val="35000"/>
            </a:spcAft>
            <a:buNone/>
          </a:pPr>
          <a:r>
            <a:rPr lang="en-US" sz="2800" kern="1200"/>
            <a:t>Differences</a:t>
          </a:r>
        </a:p>
      </dsp:txBody>
      <dsp:txXfrm>
        <a:off x="2091480" y="3974116"/>
        <a:ext cx="4050095" cy="757180"/>
      </dsp:txXfrm>
    </dsp:sp>
    <dsp:sp modelId="{02F47492-4D50-7940-9D5C-3D763E9C3330}">
      <dsp:nvSpPr>
        <dsp:cNvPr id="0" name=""/>
        <dsp:cNvSpPr/>
      </dsp:nvSpPr>
      <dsp:spPr>
        <a:xfrm>
          <a:off x="2091480" y="4802964"/>
          <a:ext cx="4050095" cy="667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endParaRPr lang="en-US" sz="1900" b="1" kern="1200"/>
        </a:p>
        <a:p>
          <a:pPr marL="0" lvl="0" indent="0" algn="l" defTabSz="844550" rtl="0">
            <a:lnSpc>
              <a:spcPct val="90000"/>
            </a:lnSpc>
            <a:spcBef>
              <a:spcPct val="0"/>
            </a:spcBef>
            <a:spcAft>
              <a:spcPct val="35000"/>
            </a:spcAft>
            <a:buNone/>
          </a:pPr>
          <a:endParaRPr lang="en-US" sz="1900" b="1" kern="1200">
            <a:latin typeface="Calibri"/>
          </a:endParaRPr>
        </a:p>
        <a:p>
          <a:pPr marL="0" lvl="0" indent="0" algn="l" defTabSz="844550">
            <a:lnSpc>
              <a:spcPct val="90000"/>
            </a:lnSpc>
            <a:spcBef>
              <a:spcPct val="0"/>
            </a:spcBef>
            <a:spcAft>
              <a:spcPct val="35000"/>
            </a:spcAft>
            <a:buNone/>
          </a:pPr>
          <a:r>
            <a:rPr lang="en-US" sz="1900" b="1" kern="1200"/>
            <a:t>Hard-To-Reach HVAC Implementer Program:</a:t>
          </a:r>
          <a:endParaRPr lang="en-US" sz="1900" kern="1200"/>
        </a:p>
        <a:p>
          <a:pPr marL="0" lvl="0" indent="0" algn="l" defTabSz="844550">
            <a:lnSpc>
              <a:spcPct val="90000"/>
            </a:lnSpc>
            <a:spcBef>
              <a:spcPct val="0"/>
            </a:spcBef>
            <a:spcAft>
              <a:spcPct val="35000"/>
            </a:spcAft>
            <a:buNone/>
          </a:pPr>
          <a:r>
            <a:rPr lang="en-US" sz="1900" b="0" kern="1200"/>
            <a:t>More sensitive with home square footage</a:t>
          </a:r>
        </a:p>
        <a:p>
          <a:pPr marL="0" lvl="0" indent="0" algn="l" defTabSz="844550">
            <a:lnSpc>
              <a:spcPct val="90000"/>
            </a:lnSpc>
            <a:spcBef>
              <a:spcPct val="0"/>
            </a:spcBef>
            <a:spcAft>
              <a:spcPct val="35000"/>
            </a:spcAft>
            <a:buNone/>
          </a:pPr>
          <a:r>
            <a:rPr lang="en-US" sz="1900" b="1" kern="1200"/>
            <a:t>Dwelling type are opposite</a:t>
          </a:r>
          <a:endParaRPr lang="en-US" sz="1900" kern="1200"/>
        </a:p>
      </dsp:txBody>
      <dsp:txXfrm>
        <a:off x="2091480" y="4802964"/>
        <a:ext cx="4050095" cy="6672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E010-E319-F547-ADDF-BA07032F38D4}">
      <dsp:nvSpPr>
        <dsp:cNvPr id="0" name=""/>
        <dsp:cNvSpPr/>
      </dsp:nvSpPr>
      <dsp:spPr>
        <a:xfrm>
          <a:off x="227682" y="790851"/>
          <a:ext cx="4204820" cy="4204820"/>
        </a:xfrm>
        <a:prstGeom prst="ellipse">
          <a:avLst/>
        </a:prstGeom>
        <a:solidFill>
          <a:schemeClr val="accent2">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0B11072-1DF9-F54E-BBE4-21B9D2DC0E45}">
      <dsp:nvSpPr>
        <dsp:cNvPr id="0" name=""/>
        <dsp:cNvSpPr/>
      </dsp:nvSpPr>
      <dsp:spPr>
        <a:xfrm>
          <a:off x="281779" y="779483"/>
          <a:ext cx="846968" cy="846968"/>
        </a:xfrm>
        <a:prstGeom prst="ellipse">
          <a:avLst/>
        </a:prstGeom>
        <a:solidFill>
          <a:schemeClr val="accent2">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7B36801-2E69-F849-884D-7029172649F3}">
      <dsp:nvSpPr>
        <dsp:cNvPr id="0" name=""/>
        <dsp:cNvSpPr/>
      </dsp:nvSpPr>
      <dsp:spPr>
        <a:xfrm>
          <a:off x="534777" y="763983"/>
          <a:ext cx="4530363" cy="846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a:lnSpc>
              <a:spcPct val="90000"/>
            </a:lnSpc>
            <a:spcBef>
              <a:spcPct val="0"/>
            </a:spcBef>
            <a:spcAft>
              <a:spcPct val="35000"/>
            </a:spcAft>
            <a:buNone/>
          </a:pPr>
          <a:r>
            <a:rPr lang="en-US" sz="2800" kern="1200"/>
            <a:t>Similarities</a:t>
          </a:r>
        </a:p>
      </dsp:txBody>
      <dsp:txXfrm>
        <a:off x="534777" y="763983"/>
        <a:ext cx="4530363" cy="846968"/>
      </dsp:txXfrm>
    </dsp:sp>
    <dsp:sp modelId="{E2816FC5-3E82-AF4B-894C-CA84AA1B64E3}">
      <dsp:nvSpPr>
        <dsp:cNvPr id="0" name=""/>
        <dsp:cNvSpPr/>
      </dsp:nvSpPr>
      <dsp:spPr>
        <a:xfrm>
          <a:off x="607897" y="1571980"/>
          <a:ext cx="4530363" cy="1243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b="1" kern="1200"/>
            <a:t>Positive Correlation:</a:t>
          </a:r>
        </a:p>
        <a:p>
          <a:pPr marL="0" lvl="0" indent="0" algn="l" defTabSz="844550">
            <a:lnSpc>
              <a:spcPct val="90000"/>
            </a:lnSpc>
            <a:spcBef>
              <a:spcPct val="0"/>
            </a:spcBef>
            <a:spcAft>
              <a:spcPct val="35000"/>
            </a:spcAft>
            <a:buNone/>
          </a:pPr>
          <a:r>
            <a:rPr lang="en-US" sz="1900" b="0" kern="1200"/>
            <a:t>Home Square Footage, home-market is null, </a:t>
          </a:r>
          <a:r>
            <a:rPr lang="en-US" sz="1900" b="0" i="0" kern="1200"/>
            <a:t>economy-stability, Income-broad</a:t>
          </a:r>
          <a:endParaRPr lang="en-US" sz="1900" kern="1200"/>
        </a:p>
      </dsp:txBody>
      <dsp:txXfrm>
        <a:off x="607897" y="1571980"/>
        <a:ext cx="4530363" cy="1243589"/>
      </dsp:txXfrm>
    </dsp:sp>
    <dsp:sp modelId="{5EE1B844-56C2-0F4C-B12F-B188A0D60ED0}">
      <dsp:nvSpPr>
        <dsp:cNvPr id="0" name=""/>
        <dsp:cNvSpPr/>
      </dsp:nvSpPr>
      <dsp:spPr>
        <a:xfrm rot="20743430">
          <a:off x="534777" y="2854541"/>
          <a:ext cx="13067" cy="130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5395601-5614-2843-A167-A43B021E2123}">
      <dsp:nvSpPr>
        <dsp:cNvPr id="0" name=""/>
        <dsp:cNvSpPr/>
      </dsp:nvSpPr>
      <dsp:spPr>
        <a:xfrm>
          <a:off x="601464" y="2649432"/>
          <a:ext cx="4530363" cy="1942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b="1" kern="1200"/>
            <a:t>Negative Correlation:</a:t>
          </a:r>
        </a:p>
        <a:p>
          <a:pPr marL="0" lvl="0" indent="0" algn="l" defTabSz="844550">
            <a:lnSpc>
              <a:spcPct val="90000"/>
            </a:lnSpc>
            <a:spcBef>
              <a:spcPct val="0"/>
            </a:spcBef>
            <a:spcAft>
              <a:spcPct val="35000"/>
            </a:spcAft>
            <a:buNone/>
          </a:pPr>
          <a:r>
            <a:rPr lang="en-US" sz="1900" kern="1200"/>
            <a:t>Dwelling type-S, Dwelling type-M, video poster, business fan, income-</a:t>
          </a:r>
          <a:r>
            <a:rPr lang="en-US" sz="1900" kern="1200" err="1"/>
            <a:t>hh</a:t>
          </a:r>
          <a:r>
            <a:rPr lang="en-US" sz="1900" kern="1200"/>
            <a:t>-broad is null</a:t>
          </a:r>
        </a:p>
        <a:p>
          <a:pPr marL="0" lvl="0" indent="0" algn="l" defTabSz="844550">
            <a:lnSpc>
              <a:spcPct val="90000"/>
            </a:lnSpc>
            <a:spcBef>
              <a:spcPct val="0"/>
            </a:spcBef>
            <a:spcAft>
              <a:spcPct val="35000"/>
            </a:spcAft>
            <a:buNone/>
          </a:pPr>
          <a:r>
            <a:rPr lang="en-US" sz="1900" b="1" kern="1200"/>
            <a:t>It’s sensitive with dwelling type-s</a:t>
          </a:r>
          <a:endParaRPr lang="en-US" sz="1900" b="1" i="0" kern="1200"/>
        </a:p>
      </dsp:txBody>
      <dsp:txXfrm>
        <a:off x="601464" y="2649432"/>
        <a:ext cx="4530363" cy="19421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48293-B738-4EA5-8C33-3BAA4C724D88}">
      <dsp:nvSpPr>
        <dsp:cNvPr id="0" name=""/>
        <dsp:cNvSpPr/>
      </dsp:nvSpPr>
      <dsp:spPr>
        <a:xfrm>
          <a:off x="5786650" y="381"/>
          <a:ext cx="8679975" cy="1489517"/>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rtl="0">
            <a:lnSpc>
              <a:spcPct val="90000"/>
            </a:lnSpc>
            <a:spcBef>
              <a:spcPct val="0"/>
            </a:spcBef>
            <a:spcAft>
              <a:spcPct val="15000"/>
            </a:spcAft>
            <a:buChar char="•"/>
          </a:pPr>
          <a:r>
            <a:rPr lang="en-US" sz="2500" kern="1200">
              <a:latin typeface="Calibri"/>
            </a:rPr>
            <a:t>Purpose: Help to interpret feature</a:t>
          </a:r>
          <a:endParaRPr lang="en-US" sz="2500" kern="1200"/>
        </a:p>
        <a:p>
          <a:pPr marL="228600" lvl="1" indent="-228600" algn="l" defTabSz="1111250" rtl="0">
            <a:lnSpc>
              <a:spcPct val="90000"/>
            </a:lnSpc>
            <a:spcBef>
              <a:spcPct val="0"/>
            </a:spcBef>
            <a:spcAft>
              <a:spcPct val="15000"/>
            </a:spcAft>
            <a:buChar char="•"/>
          </a:pPr>
          <a:r>
            <a:rPr lang="en-US" sz="2500" kern="1200">
              <a:latin typeface="Calibri"/>
            </a:rPr>
            <a:t>Find key feature for each program with statistical significance</a:t>
          </a:r>
          <a:endParaRPr lang="en-US" sz="2500" kern="1200"/>
        </a:p>
      </dsp:txBody>
      <dsp:txXfrm>
        <a:off x="5786650" y="186571"/>
        <a:ext cx="8121406" cy="1117137"/>
      </dsp:txXfrm>
    </dsp:sp>
    <dsp:sp modelId="{BCE49E2B-F4D4-4A12-B183-B396A11C7037}">
      <dsp:nvSpPr>
        <dsp:cNvPr id="0" name=""/>
        <dsp:cNvSpPr/>
      </dsp:nvSpPr>
      <dsp:spPr>
        <a:xfrm>
          <a:off x="0" y="381"/>
          <a:ext cx="5786650" cy="148951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Calibri"/>
            </a:rPr>
            <a:t>Statistical Modeling</a:t>
          </a:r>
          <a:endParaRPr lang="en-US" sz="3000" kern="1200"/>
        </a:p>
      </dsp:txBody>
      <dsp:txXfrm>
        <a:off x="72712" y="73093"/>
        <a:ext cx="5641226" cy="1344093"/>
      </dsp:txXfrm>
    </dsp:sp>
    <dsp:sp modelId="{88C85C78-A28C-487F-ABC8-4573C49332F8}">
      <dsp:nvSpPr>
        <dsp:cNvPr id="0" name=""/>
        <dsp:cNvSpPr/>
      </dsp:nvSpPr>
      <dsp:spPr>
        <a:xfrm>
          <a:off x="5786650" y="1638850"/>
          <a:ext cx="8679975" cy="1489517"/>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rtl="0">
            <a:lnSpc>
              <a:spcPct val="90000"/>
            </a:lnSpc>
            <a:spcBef>
              <a:spcPct val="0"/>
            </a:spcBef>
            <a:spcAft>
              <a:spcPct val="15000"/>
            </a:spcAft>
            <a:buChar char="•"/>
          </a:pPr>
          <a:r>
            <a:rPr lang="en-US" sz="2500" kern="1200">
              <a:latin typeface="Calibri"/>
            </a:rPr>
            <a:t>Purpose: Predictive accuracy</a:t>
          </a:r>
          <a:endParaRPr lang="en-US" sz="2500" kern="1200"/>
        </a:p>
        <a:p>
          <a:pPr marL="228600" lvl="1" indent="-228600" algn="l" defTabSz="1111250" rtl="0">
            <a:lnSpc>
              <a:spcPct val="90000"/>
            </a:lnSpc>
            <a:spcBef>
              <a:spcPct val="0"/>
            </a:spcBef>
            <a:spcAft>
              <a:spcPct val="15000"/>
            </a:spcAft>
            <a:buChar char="•"/>
          </a:pPr>
          <a:r>
            <a:rPr lang="en-US" sz="2500" kern="1200">
              <a:latin typeface="Calibri"/>
            </a:rPr>
            <a:t>Find ideal model with high accuracy to be used in production</a:t>
          </a:r>
          <a:endParaRPr lang="en-US" sz="2500" kern="1200"/>
        </a:p>
      </dsp:txBody>
      <dsp:txXfrm>
        <a:off x="5786650" y="1825040"/>
        <a:ext cx="8121406" cy="1117137"/>
      </dsp:txXfrm>
    </dsp:sp>
    <dsp:sp modelId="{BC0A83FF-944C-4DA1-985A-5AB0C5C83F1A}">
      <dsp:nvSpPr>
        <dsp:cNvPr id="0" name=""/>
        <dsp:cNvSpPr/>
      </dsp:nvSpPr>
      <dsp:spPr>
        <a:xfrm>
          <a:off x="0" y="1638850"/>
          <a:ext cx="5786650" cy="148951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Calibri"/>
            </a:rPr>
            <a:t>Machine Learning</a:t>
          </a:r>
          <a:endParaRPr lang="en-US" sz="3000" kern="1200"/>
        </a:p>
      </dsp:txBody>
      <dsp:txXfrm>
        <a:off x="72712" y="1711562"/>
        <a:ext cx="5641226" cy="13440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C49A3-02EB-491E-B186-97FD4FE89945}">
      <dsp:nvSpPr>
        <dsp:cNvPr id="0" name=""/>
        <dsp:cNvSpPr/>
      </dsp:nvSpPr>
      <dsp:spPr>
        <a:xfrm rot="5400000">
          <a:off x="-277844" y="281122"/>
          <a:ext cx="1852296" cy="1296607"/>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rgbClr val="000000"/>
              </a:solidFill>
              <a:latin typeface="Roboto" panose="02000000000000000000" pitchFamily="2" charset="0"/>
              <a:ea typeface="Roboto" panose="02000000000000000000" pitchFamily="2" charset="0"/>
              <a:cs typeface="Roboto" panose="02000000000000000000" pitchFamily="2" charset="0"/>
            </a:rPr>
            <a:t>Solar PV SOP</a:t>
          </a:r>
          <a:endParaRPr lang="en-US" sz="1600" b="1" kern="1200" dirty="0">
            <a:latin typeface="Roboto" panose="02000000000000000000" pitchFamily="2" charset="0"/>
            <a:ea typeface="Roboto" panose="02000000000000000000" pitchFamily="2" charset="0"/>
            <a:cs typeface="Roboto" panose="02000000000000000000" pitchFamily="2" charset="0"/>
          </a:endParaRPr>
        </a:p>
      </dsp:txBody>
      <dsp:txXfrm rot="-5400000">
        <a:off x="1" y="651582"/>
        <a:ext cx="1296607" cy="555689"/>
      </dsp:txXfrm>
    </dsp:sp>
    <dsp:sp modelId="{811DD4C3-6610-4EDB-91D4-4D714CE14B4D}">
      <dsp:nvSpPr>
        <dsp:cNvPr id="0" name=""/>
        <dsp:cNvSpPr/>
      </dsp:nvSpPr>
      <dsp:spPr>
        <a:xfrm rot="5400000">
          <a:off x="7351133" y="-6051247"/>
          <a:ext cx="1203992" cy="13313044"/>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Target customer: Those who are in middle or older age live in single-family houses with large footage, for a longer time, have good economic status, and less like video posts.</a:t>
          </a:r>
        </a:p>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Recommendation: Focus on the southwest, people who have a stable income live in large single-family for a long time. Utilizing voice channels or email to touch them. </a:t>
          </a:r>
        </a:p>
      </dsp:txBody>
      <dsp:txXfrm rot="-5400000">
        <a:off x="1296607" y="62053"/>
        <a:ext cx="13254270" cy="1086444"/>
      </dsp:txXfrm>
    </dsp:sp>
    <dsp:sp modelId="{F34678B9-71AA-48E9-8082-6DBAE7807B47}">
      <dsp:nvSpPr>
        <dsp:cNvPr id="0" name=""/>
        <dsp:cNvSpPr/>
      </dsp:nvSpPr>
      <dsp:spPr>
        <a:xfrm rot="5400000">
          <a:off x="-277844" y="1941881"/>
          <a:ext cx="1852296" cy="1296607"/>
        </a:xfrm>
        <a:prstGeom prst="chevron">
          <a:avLst/>
        </a:prstGeom>
        <a:solidFill>
          <a:schemeClr val="accent2">
            <a:shade val="80000"/>
            <a:hueOff val="-17936"/>
            <a:satOff val="-2012"/>
            <a:lumOff val="1284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rgbClr val="000000"/>
              </a:solidFill>
              <a:latin typeface="Roboto" panose="02000000000000000000" pitchFamily="2" charset="0"/>
              <a:ea typeface="Roboto" panose="02000000000000000000" pitchFamily="2" charset="0"/>
              <a:cs typeface="Roboto" panose="02000000000000000000" pitchFamily="2" charset="0"/>
            </a:rPr>
            <a:t>Residential Load Management Program</a:t>
          </a:r>
          <a:endParaRPr lang="en-US" sz="1600" b="1" kern="1200" dirty="0">
            <a:latin typeface="Roboto" panose="02000000000000000000" pitchFamily="2" charset="0"/>
            <a:ea typeface="Roboto" panose="02000000000000000000" pitchFamily="2" charset="0"/>
            <a:cs typeface="Roboto" panose="02000000000000000000" pitchFamily="2" charset="0"/>
          </a:endParaRPr>
        </a:p>
      </dsp:txBody>
      <dsp:txXfrm rot="-5400000">
        <a:off x="1" y="2312341"/>
        <a:ext cx="1296607" cy="555689"/>
      </dsp:txXfrm>
    </dsp:sp>
    <dsp:sp modelId="{C07C0DA7-D39E-4D3D-90B6-4FF513F8B3E2}">
      <dsp:nvSpPr>
        <dsp:cNvPr id="0" name=""/>
        <dsp:cNvSpPr/>
      </dsp:nvSpPr>
      <dsp:spPr>
        <a:xfrm rot="5400000">
          <a:off x="7350816" y="-4390172"/>
          <a:ext cx="1204625" cy="13313044"/>
        </a:xfrm>
        <a:prstGeom prst="round2Same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Target customer: Those who live in single-family houses with large footage, in a short time, have good economic status, and less like video posts.</a:t>
          </a:r>
        </a:p>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Recommendation: Focus on the western​, who just move  </a:t>
          </a:r>
          <a:r>
            <a:rPr lang="en-US" sz="1600" kern="1200" dirty="0" err="1">
              <a:latin typeface="Roboto" panose="02000000000000000000" pitchFamily="2" charset="0"/>
              <a:ea typeface="Roboto" panose="02000000000000000000" pitchFamily="2" charset="0"/>
              <a:cs typeface="Roboto" panose="02000000000000000000" pitchFamily="2" charset="0"/>
            </a:rPr>
            <a:t>i</a:t>
          </a:r>
          <a:r>
            <a:rPr lang="en-US" sz="1600" kern="1200" dirty="0">
              <a:latin typeface="Roboto" panose="02000000000000000000" pitchFamily="2" charset="0"/>
              <a:ea typeface="Roboto" panose="02000000000000000000" pitchFamily="2" charset="0"/>
              <a:cs typeface="Roboto" panose="02000000000000000000" pitchFamily="2" charset="0"/>
            </a:rPr>
            <a:t>​n and care about </a:t>
          </a:r>
          <a:r>
            <a:rPr lang="en-US" sz="1600" kern="1200" dirty="0">
              <a:solidFill>
                <a:srgbClr val="000000"/>
              </a:solidFill>
              <a:latin typeface="Roboto" panose="02000000000000000000" pitchFamily="2" charset="0"/>
              <a:ea typeface="Roboto" panose="02000000000000000000" pitchFamily="2" charset="0"/>
              <a:cs typeface="Roboto" panose="02000000000000000000" pitchFamily="2" charset="0"/>
            </a:rPr>
            <a:t>Smart Thermostats</a:t>
          </a:r>
          <a:r>
            <a:rPr lang="en-US" sz="1600" kern="1200" dirty="0">
              <a:latin typeface="Roboto" panose="02000000000000000000" pitchFamily="2" charset="0"/>
              <a:ea typeface="Roboto" panose="02000000000000000000" pitchFamily="2" charset="0"/>
              <a:cs typeface="Roboto" panose="02000000000000000000" pitchFamily="2" charset="0"/>
            </a:rPr>
            <a:t>, has a stable income. </a:t>
          </a:r>
          <a:r>
            <a:rPr lang="en-US" sz="1600" kern="1200" dirty="0">
              <a:solidFill>
                <a:srgbClr val="000000"/>
              </a:solidFill>
              <a:latin typeface="Roboto" panose="02000000000000000000" pitchFamily="2" charset="0"/>
              <a:ea typeface="Roboto" panose="02000000000000000000" pitchFamily="2" charset="0"/>
              <a:cs typeface="Roboto" panose="02000000000000000000" pitchFamily="2" charset="0"/>
            </a:rPr>
            <a:t>Utilizing voice channels or email to touch them. </a:t>
          </a:r>
        </a:p>
      </dsp:txBody>
      <dsp:txXfrm rot="-5400000">
        <a:off x="1296607" y="1722842"/>
        <a:ext cx="13254239" cy="1087015"/>
      </dsp:txXfrm>
    </dsp:sp>
    <dsp:sp modelId="{54DD4917-777C-4930-AA74-F09690D9F33D}">
      <dsp:nvSpPr>
        <dsp:cNvPr id="0" name=""/>
        <dsp:cNvSpPr/>
      </dsp:nvSpPr>
      <dsp:spPr>
        <a:xfrm rot="5400000">
          <a:off x="-277844" y="3602640"/>
          <a:ext cx="1852296" cy="1296607"/>
        </a:xfrm>
        <a:prstGeom prst="chevron">
          <a:avLst/>
        </a:prstGeom>
        <a:solidFill>
          <a:schemeClr val="accent2">
            <a:shade val="80000"/>
            <a:hueOff val="-35872"/>
            <a:satOff val="-4024"/>
            <a:lumOff val="2568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rgbClr val="000000"/>
              </a:solidFill>
              <a:latin typeface="Roboto" panose="02000000000000000000" pitchFamily="2" charset="0"/>
              <a:ea typeface="Roboto" panose="02000000000000000000" pitchFamily="2" charset="0"/>
              <a:cs typeface="Roboto" panose="02000000000000000000" pitchFamily="2" charset="0"/>
            </a:rPr>
            <a:t>New Home Program</a:t>
          </a:r>
          <a:endParaRPr lang="en-US" sz="1600" b="1" kern="1200" dirty="0">
            <a:latin typeface="Roboto" panose="02000000000000000000" pitchFamily="2" charset="0"/>
            <a:ea typeface="Roboto" panose="02000000000000000000" pitchFamily="2" charset="0"/>
            <a:cs typeface="Roboto" panose="02000000000000000000" pitchFamily="2" charset="0"/>
          </a:endParaRPr>
        </a:p>
      </dsp:txBody>
      <dsp:txXfrm rot="-5400000">
        <a:off x="1" y="3973100"/>
        <a:ext cx="1296607" cy="555689"/>
      </dsp:txXfrm>
    </dsp:sp>
    <dsp:sp modelId="{C4CEBC26-695D-4DFF-808C-50541C68D3CD}">
      <dsp:nvSpPr>
        <dsp:cNvPr id="0" name=""/>
        <dsp:cNvSpPr/>
      </dsp:nvSpPr>
      <dsp:spPr>
        <a:xfrm rot="5400000">
          <a:off x="7351133" y="-2729729"/>
          <a:ext cx="1203992" cy="13313044"/>
        </a:xfrm>
        <a:prstGeom prst="round2Same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Target customer: Those who live in new single-family houses with large footage, in a short time, have good economic status, and most like video posts.</a:t>
          </a:r>
        </a:p>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Recommendation: Focus on metro east, </a:t>
          </a:r>
          <a:r>
            <a:rPr lang="en-US" sz="1600" kern="1200" dirty="0">
              <a:solidFill>
                <a:srgbClr val="374151"/>
              </a:solidFill>
              <a:latin typeface="Roboto" panose="02000000000000000000" pitchFamily="2" charset="0"/>
              <a:ea typeface="Roboto" panose="02000000000000000000" pitchFamily="2" charset="0"/>
              <a:cs typeface="Roboto" panose="02000000000000000000" pitchFamily="2" charset="0"/>
            </a:rPr>
            <a:t>requires a strategic approach that takes into account their preferences and behaviors. By utilizing video marketing, social media advertising, special promotions, and partnerships with real estate agents, businesses can effectively engage with this customer group and promote their products or services.</a:t>
          </a:r>
        </a:p>
      </dsp:txBody>
      <dsp:txXfrm rot="-5400000">
        <a:off x="1296607" y="3383571"/>
        <a:ext cx="13254270" cy="10864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C49A3-02EB-491E-B186-97FD4FE89945}">
      <dsp:nvSpPr>
        <dsp:cNvPr id="0" name=""/>
        <dsp:cNvSpPr/>
      </dsp:nvSpPr>
      <dsp:spPr>
        <a:xfrm rot="5400000">
          <a:off x="-291677" y="295973"/>
          <a:ext cx="1944519" cy="1361163"/>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rgbClr val="000000"/>
              </a:solidFill>
              <a:latin typeface="Roboto" panose="02000000000000000000" pitchFamily="2" charset="0"/>
              <a:ea typeface="Roboto" panose="02000000000000000000" pitchFamily="2" charset="0"/>
              <a:cs typeface="Roboto" panose="02000000000000000000" pitchFamily="2" charset="0"/>
            </a:rPr>
            <a:t>Residential Products Platform</a:t>
          </a:r>
          <a:endParaRPr lang="en-US" sz="1600" b="1" kern="1200" dirty="0">
            <a:latin typeface="Roboto" panose="02000000000000000000" pitchFamily="2" charset="0"/>
            <a:ea typeface="Roboto" panose="02000000000000000000" pitchFamily="2" charset="0"/>
            <a:cs typeface="Roboto" panose="02000000000000000000" pitchFamily="2" charset="0"/>
          </a:endParaRPr>
        </a:p>
      </dsp:txBody>
      <dsp:txXfrm rot="-5400000">
        <a:off x="2" y="684877"/>
        <a:ext cx="1361163" cy="583356"/>
      </dsp:txXfrm>
    </dsp:sp>
    <dsp:sp modelId="{811DD4C3-6610-4EDB-91D4-4D714CE14B4D}">
      <dsp:nvSpPr>
        <dsp:cNvPr id="0" name=""/>
        <dsp:cNvSpPr/>
      </dsp:nvSpPr>
      <dsp:spPr>
        <a:xfrm rot="5400000">
          <a:off x="7249867" y="-5884408"/>
          <a:ext cx="1264602" cy="13042010"/>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Target customer: Those who live in the apartment with less footage, in a short time, have good economic status, and like video posts.</a:t>
          </a:r>
        </a:p>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Recommendation: Focus on western</a:t>
          </a:r>
          <a:r>
            <a:rPr lang="en-US" sz="1600" kern="1200" dirty="0">
              <a:solidFill>
                <a:srgbClr val="374151"/>
              </a:solidFill>
              <a:latin typeface="Roboto" panose="02000000000000000000" pitchFamily="2" charset="0"/>
              <a:ea typeface="Roboto" panose="02000000000000000000" pitchFamily="2" charset="0"/>
              <a:cs typeface="Roboto" panose="02000000000000000000" pitchFamily="2" charset="0"/>
            </a:rPr>
            <a:t>. It requires a targeted approach that takes into account their specific preferences and behaviors. By utilizing social media advertising, influencer marketing, email marketing, virtual events, and personalized recommendations, businesses can effectively engage with this customer group and promote their products or services.</a:t>
          </a:r>
        </a:p>
      </dsp:txBody>
      <dsp:txXfrm rot="-5400000">
        <a:off x="1361164" y="66028"/>
        <a:ext cx="12980277" cy="1141136"/>
      </dsp:txXfrm>
    </dsp:sp>
    <dsp:sp modelId="{F34678B9-71AA-48E9-8082-6DBAE7807B47}">
      <dsp:nvSpPr>
        <dsp:cNvPr id="0" name=""/>
        <dsp:cNvSpPr/>
      </dsp:nvSpPr>
      <dsp:spPr>
        <a:xfrm rot="5400000">
          <a:off x="-291677" y="2049739"/>
          <a:ext cx="1944519" cy="1361163"/>
        </a:xfrm>
        <a:prstGeom prst="chevron">
          <a:avLst/>
        </a:prstGeom>
        <a:solidFill>
          <a:schemeClr val="accent2">
            <a:shade val="80000"/>
            <a:hueOff val="-17936"/>
            <a:satOff val="-2012"/>
            <a:lumOff val="1284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chemeClr val="tx1"/>
              </a:solidFill>
              <a:latin typeface="Roboto" panose="02000000000000000000" pitchFamily="2" charset="0"/>
              <a:ea typeface="Roboto" panose="02000000000000000000" pitchFamily="2" charset="0"/>
              <a:cs typeface="Roboto" panose="02000000000000000000" pitchFamily="2" charset="0"/>
            </a:rPr>
            <a:t>Home Energy Efficient Implementer Program</a:t>
          </a:r>
        </a:p>
      </dsp:txBody>
      <dsp:txXfrm rot="-5400000">
        <a:off x="2" y="2438643"/>
        <a:ext cx="1361163" cy="583356"/>
      </dsp:txXfrm>
    </dsp:sp>
    <dsp:sp modelId="{C07C0DA7-D39E-4D3D-90B6-4FF513F8B3E2}">
      <dsp:nvSpPr>
        <dsp:cNvPr id="0" name=""/>
        <dsp:cNvSpPr/>
      </dsp:nvSpPr>
      <dsp:spPr>
        <a:xfrm rot="5400000">
          <a:off x="7250199" y="-4130975"/>
          <a:ext cx="1263937" cy="13042010"/>
        </a:xfrm>
        <a:prstGeom prst="round2Same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Target customer: Those who live in single-family houses, in a short time, have good economic status, and less like video posts. </a:t>
          </a:r>
        </a:p>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Recommendation:</a:t>
          </a:r>
          <a:r>
            <a:rPr lang="en-US" sz="1600" kern="1200" dirty="0">
              <a:solidFill>
                <a:srgbClr val="374151"/>
              </a:solidFill>
              <a:latin typeface="Roboto" panose="02000000000000000000" pitchFamily="2" charset="0"/>
              <a:ea typeface="Roboto" panose="02000000000000000000" pitchFamily="2" charset="0"/>
              <a:cs typeface="Roboto" panose="02000000000000000000" pitchFamily="2" charset="0"/>
            </a:rPr>
            <a:t> Focus on metro east. It requires a strategic approach that takes into account their preferences and behaviors. By utilizing video marketing, social media advertising, special promotions, and partnerships with real estate agents, businesses can effectively engage with this customer group and promote their products or services.</a:t>
          </a:r>
        </a:p>
      </dsp:txBody>
      <dsp:txXfrm rot="-5400000">
        <a:off x="1361163" y="1819761"/>
        <a:ext cx="12980310" cy="1140537"/>
      </dsp:txXfrm>
    </dsp:sp>
    <dsp:sp modelId="{54DD4917-777C-4930-AA74-F09690D9F33D}">
      <dsp:nvSpPr>
        <dsp:cNvPr id="0" name=""/>
        <dsp:cNvSpPr/>
      </dsp:nvSpPr>
      <dsp:spPr>
        <a:xfrm rot="5400000">
          <a:off x="-291677" y="3803504"/>
          <a:ext cx="1944519" cy="1361163"/>
        </a:xfrm>
        <a:prstGeom prst="chevron">
          <a:avLst/>
        </a:prstGeom>
        <a:solidFill>
          <a:schemeClr val="accent2">
            <a:shade val="80000"/>
            <a:hueOff val="-35872"/>
            <a:satOff val="-4024"/>
            <a:lumOff val="2568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rgbClr val="000000"/>
              </a:solidFill>
              <a:latin typeface="Roboto" panose="02000000000000000000" pitchFamily="2" charset="0"/>
              <a:ea typeface="Roboto" panose="02000000000000000000" pitchFamily="2" charset="0"/>
              <a:cs typeface="Roboto" panose="02000000000000000000" pitchFamily="2" charset="0"/>
            </a:rPr>
            <a:t>Targeted Weatherization Low Income SOP</a:t>
          </a:r>
          <a:endParaRPr lang="en-US" sz="1600" b="1" kern="1200" dirty="0">
            <a:latin typeface="Roboto" panose="02000000000000000000" pitchFamily="2" charset="0"/>
            <a:ea typeface="Roboto" panose="02000000000000000000" pitchFamily="2" charset="0"/>
            <a:cs typeface="Roboto" panose="02000000000000000000" pitchFamily="2" charset="0"/>
          </a:endParaRPr>
        </a:p>
      </dsp:txBody>
      <dsp:txXfrm rot="-5400000">
        <a:off x="2" y="4192408"/>
        <a:ext cx="1361163" cy="583356"/>
      </dsp:txXfrm>
    </dsp:sp>
    <dsp:sp modelId="{C4CEBC26-695D-4DFF-808C-50541C68D3CD}">
      <dsp:nvSpPr>
        <dsp:cNvPr id="0" name=""/>
        <dsp:cNvSpPr/>
      </dsp:nvSpPr>
      <dsp:spPr>
        <a:xfrm rot="5400000">
          <a:off x="7250199" y="-2377209"/>
          <a:ext cx="1263937" cy="13042010"/>
        </a:xfrm>
        <a:prstGeom prst="round2Same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Target customer: Those who live in single-family houses with large footage, in a short time, have good economic status, and less like video posts. </a:t>
          </a:r>
        </a:p>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Recommendation: Focus on Western,</a:t>
          </a:r>
          <a:r>
            <a:rPr lang="en-US" sz="1600" kern="1200" dirty="0">
              <a:solidFill>
                <a:srgbClr val="374151"/>
              </a:solidFill>
              <a:latin typeface="Roboto" panose="02000000000000000000" pitchFamily="2" charset="0"/>
              <a:ea typeface="Roboto" panose="02000000000000000000" pitchFamily="2" charset="0"/>
              <a:cs typeface="Roboto" panose="02000000000000000000" pitchFamily="2" charset="0"/>
            </a:rPr>
            <a:t> it requires a targeted approach that takes into account their specific preferences and behaviors. By utilizing print advertising, content marketing, events and sponsorships, referral programs, and personalized outreach, businesses can effectively engage with this customer group and promote their products or services.</a:t>
          </a:r>
        </a:p>
      </dsp:txBody>
      <dsp:txXfrm rot="-5400000">
        <a:off x="1361163" y="3573527"/>
        <a:ext cx="12980310" cy="114053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C49A3-02EB-491E-B186-97FD4FE89945}">
      <dsp:nvSpPr>
        <dsp:cNvPr id="0" name=""/>
        <dsp:cNvSpPr/>
      </dsp:nvSpPr>
      <dsp:spPr>
        <a:xfrm rot="5400000">
          <a:off x="-332785" y="339134"/>
          <a:ext cx="2218570" cy="1552999"/>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Roboto" panose="02000000000000000000" pitchFamily="2" charset="0"/>
              <a:ea typeface="Roboto" panose="02000000000000000000" pitchFamily="2" charset="0"/>
              <a:cs typeface="Roboto" panose="02000000000000000000" pitchFamily="2" charset="0"/>
            </a:rPr>
            <a:t>Home Energy Efficiency SOP</a:t>
          </a:r>
        </a:p>
      </dsp:txBody>
      <dsp:txXfrm rot="-5400000">
        <a:off x="1" y="782849"/>
        <a:ext cx="1552999" cy="665571"/>
      </dsp:txXfrm>
    </dsp:sp>
    <dsp:sp modelId="{811DD4C3-6610-4EDB-91D4-4D714CE14B4D}">
      <dsp:nvSpPr>
        <dsp:cNvPr id="0" name=""/>
        <dsp:cNvSpPr/>
      </dsp:nvSpPr>
      <dsp:spPr>
        <a:xfrm rot="5400000">
          <a:off x="7409695" y="-5850347"/>
          <a:ext cx="1442071" cy="13155463"/>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Target customer: Those who live in apartment with large footage, have very good economic status, and like video posts.</a:t>
          </a:r>
        </a:p>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Recommendation: Focus on southwest, </a:t>
          </a:r>
          <a:r>
            <a:rPr lang="en-US" sz="1600" kern="1200" dirty="0">
              <a:solidFill>
                <a:srgbClr val="374151"/>
              </a:solidFill>
              <a:latin typeface="Roboto" panose="02000000000000000000" pitchFamily="2" charset="0"/>
              <a:ea typeface="Roboto" panose="02000000000000000000" pitchFamily="2" charset="0"/>
              <a:cs typeface="Roboto" panose="02000000000000000000" pitchFamily="2" charset="0"/>
            </a:rPr>
            <a:t>requires a personalized approach that takes into account their specific preferences and behaviors. By utilizing video marketing, social media advertising, influencer partnerships, and referral programs, businesses can effectively engage with this customer group and promote their products or services.</a:t>
          </a:r>
        </a:p>
      </dsp:txBody>
      <dsp:txXfrm rot="-5400000">
        <a:off x="1552999" y="76745"/>
        <a:ext cx="13085067" cy="1301279"/>
      </dsp:txXfrm>
    </dsp:sp>
    <dsp:sp modelId="{F34678B9-71AA-48E9-8082-6DBAE7807B47}">
      <dsp:nvSpPr>
        <dsp:cNvPr id="0" name=""/>
        <dsp:cNvSpPr/>
      </dsp:nvSpPr>
      <dsp:spPr>
        <a:xfrm rot="5400000">
          <a:off x="-332785" y="2368780"/>
          <a:ext cx="2218570" cy="1552999"/>
        </a:xfrm>
        <a:prstGeom prst="chevron">
          <a:avLst/>
        </a:prstGeom>
        <a:solidFill>
          <a:schemeClr val="accent2">
            <a:shade val="80000"/>
            <a:hueOff val="-17936"/>
            <a:satOff val="-2012"/>
            <a:lumOff val="1284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Roboto" panose="02000000000000000000" pitchFamily="2" charset="0"/>
              <a:ea typeface="Roboto" panose="02000000000000000000" pitchFamily="2" charset="0"/>
              <a:cs typeface="Roboto" panose="02000000000000000000" pitchFamily="2" charset="0"/>
            </a:rPr>
            <a:t>Hard-To-Reach HVAC Implementer Program</a:t>
          </a:r>
        </a:p>
      </dsp:txBody>
      <dsp:txXfrm rot="-5400000">
        <a:off x="1" y="2812495"/>
        <a:ext cx="1552999" cy="665571"/>
      </dsp:txXfrm>
    </dsp:sp>
    <dsp:sp modelId="{C07C0DA7-D39E-4D3D-90B6-4FF513F8B3E2}">
      <dsp:nvSpPr>
        <dsp:cNvPr id="0" name=""/>
        <dsp:cNvSpPr/>
      </dsp:nvSpPr>
      <dsp:spPr>
        <a:xfrm rot="5400000">
          <a:off x="7409316" y="-3820322"/>
          <a:ext cx="1442829" cy="13155463"/>
        </a:xfrm>
        <a:prstGeom prst="round2Same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US" sz="1600" kern="1200">
              <a:latin typeface="Roboto" panose="02000000000000000000" pitchFamily="2" charset="0"/>
              <a:ea typeface="Roboto" panose="02000000000000000000" pitchFamily="2" charset="0"/>
              <a:cs typeface="Roboto" panose="02000000000000000000" pitchFamily="2" charset="0"/>
            </a:rPr>
            <a:t>Target customer: Those who live in the apartment with less footage, </a:t>
          </a:r>
        </a:p>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Recommendation: </a:t>
          </a:r>
          <a:r>
            <a:rPr lang="en-US" sz="1600" kern="1200" dirty="0">
              <a:solidFill>
                <a:srgbClr val="374151"/>
              </a:solidFill>
              <a:latin typeface="Roboto" panose="02000000000000000000" pitchFamily="2" charset="0"/>
              <a:ea typeface="Roboto" panose="02000000000000000000" pitchFamily="2" charset="0"/>
              <a:cs typeface="Roboto" panose="02000000000000000000" pitchFamily="2" charset="0"/>
            </a:rPr>
            <a:t>marketing to customers who live in small apartments requires a strategic approach that takes into account their space constraints and needs. By showcasing space-saving products, utilizing online advertising and social media marketing, and providing personalized marketing campaigns and showroom events, businesses can effectively engage with this target customer group and promote their products or services.</a:t>
          </a:r>
        </a:p>
      </dsp:txBody>
      <dsp:txXfrm rot="-5400000">
        <a:off x="1553000" y="2106427"/>
        <a:ext cx="13085030" cy="1301963"/>
      </dsp:txXfrm>
    </dsp:sp>
    <dsp:sp modelId="{54DD4917-777C-4930-AA74-F09690D9F33D}">
      <dsp:nvSpPr>
        <dsp:cNvPr id="0" name=""/>
        <dsp:cNvSpPr/>
      </dsp:nvSpPr>
      <dsp:spPr>
        <a:xfrm rot="5400000">
          <a:off x="-332785" y="4398426"/>
          <a:ext cx="2218570" cy="1552999"/>
        </a:xfrm>
        <a:prstGeom prst="chevron">
          <a:avLst/>
        </a:prstGeom>
        <a:solidFill>
          <a:schemeClr val="accent2">
            <a:shade val="80000"/>
            <a:hueOff val="-35872"/>
            <a:satOff val="-4024"/>
            <a:lumOff val="2568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Roboto" panose="02000000000000000000" pitchFamily="2" charset="0"/>
              <a:ea typeface="Roboto" panose="02000000000000000000" pitchFamily="2" charset="0"/>
              <a:cs typeface="Roboto" panose="02000000000000000000" pitchFamily="2" charset="0"/>
            </a:rPr>
            <a:t>Hard-To-Reach SOP</a:t>
          </a:r>
        </a:p>
      </dsp:txBody>
      <dsp:txXfrm rot="-5400000">
        <a:off x="1" y="4842141"/>
        <a:ext cx="1552999" cy="665571"/>
      </dsp:txXfrm>
    </dsp:sp>
    <dsp:sp modelId="{C4CEBC26-695D-4DFF-808C-50541C68D3CD}">
      <dsp:nvSpPr>
        <dsp:cNvPr id="0" name=""/>
        <dsp:cNvSpPr/>
      </dsp:nvSpPr>
      <dsp:spPr>
        <a:xfrm rot="5400000">
          <a:off x="7409695" y="-1791055"/>
          <a:ext cx="1442071" cy="13155463"/>
        </a:xfrm>
        <a:prstGeom prst="round2Same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Target customer: Those who live in single-family houses with less footage</a:t>
          </a:r>
          <a:r>
            <a:rPr lang="zh-CN" altLang="en-US" sz="1600" kern="1200" dirty="0">
              <a:latin typeface="Roboto" panose="02000000000000000000" pitchFamily="2" charset="0"/>
              <a:cs typeface="Roboto" panose="02000000000000000000" pitchFamily="2" charset="0"/>
            </a:rPr>
            <a:t> </a:t>
          </a:r>
          <a:r>
            <a:rPr lang="en-US" sz="1600" kern="1200" dirty="0">
              <a:latin typeface="Roboto" panose="02000000000000000000" pitchFamily="2" charset="0"/>
              <a:ea typeface="Roboto" panose="02000000000000000000" pitchFamily="2" charset="0"/>
              <a:cs typeface="Roboto" panose="02000000000000000000" pitchFamily="2" charset="0"/>
            </a:rPr>
            <a:t>less like video posts.</a:t>
          </a:r>
        </a:p>
        <a:p>
          <a:pPr marL="171450" lvl="1" indent="-171450" algn="l" defTabSz="711200" rtl="0">
            <a:lnSpc>
              <a:spcPct val="90000"/>
            </a:lnSpc>
            <a:spcBef>
              <a:spcPct val="0"/>
            </a:spcBef>
            <a:spcAft>
              <a:spcPct val="15000"/>
            </a:spcAft>
            <a:buChar char="•"/>
          </a:pPr>
          <a:r>
            <a:rPr lang="en-US" sz="1600" kern="1200" dirty="0">
              <a:latin typeface="Roboto" panose="02000000000000000000" pitchFamily="2" charset="0"/>
              <a:ea typeface="Roboto" panose="02000000000000000000" pitchFamily="2" charset="0"/>
              <a:cs typeface="Roboto" panose="02000000000000000000" pitchFamily="2" charset="0"/>
            </a:rPr>
            <a:t>Recommendation: </a:t>
          </a:r>
          <a:r>
            <a:rPr lang="en-US" sz="1600" kern="1200" dirty="0">
              <a:solidFill>
                <a:srgbClr val="374151"/>
              </a:solidFill>
              <a:latin typeface="Roboto" panose="02000000000000000000" pitchFamily="2" charset="0"/>
              <a:ea typeface="Roboto" panose="02000000000000000000" pitchFamily="2" charset="0"/>
              <a:cs typeface="Roboto" panose="02000000000000000000" pitchFamily="2" charset="0"/>
            </a:rPr>
            <a:t>marketing to customers who live in single-family houses with less footage requires a personalized approach that takes into account their specific preferences and behaviors. By utilizing email marketing, direct mail campaigns, in-person events, social media advertising, and referral programs, businesses can effectively engage with this customer group and promote their products or services.</a:t>
          </a:r>
        </a:p>
      </dsp:txBody>
      <dsp:txXfrm rot="-5400000">
        <a:off x="1552999" y="4136037"/>
        <a:ext cx="13085067" cy="1301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EA370-3070-430A-9224-DE08CFBCBC0B}">
      <dsp:nvSpPr>
        <dsp:cNvPr id="0" name=""/>
        <dsp:cNvSpPr/>
      </dsp:nvSpPr>
      <dsp:spPr>
        <a:xfrm>
          <a:off x="841499" y="1755330"/>
          <a:ext cx="4089507" cy="337298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b="0" i="0" kern="1200"/>
            <a:t>Deleted unrelated columns</a:t>
          </a:r>
          <a:endParaRPr lang="en-US" sz="2400" kern="1200"/>
        </a:p>
        <a:p>
          <a:pPr marL="228600" lvl="1" indent="-228600" algn="l" defTabSz="1066800">
            <a:lnSpc>
              <a:spcPct val="90000"/>
            </a:lnSpc>
            <a:spcBef>
              <a:spcPct val="0"/>
            </a:spcBef>
            <a:spcAft>
              <a:spcPct val="15000"/>
            </a:spcAft>
            <a:buFont typeface="Arial" panose="020B0604020202020204" pitchFamily="34" charset="0"/>
            <a:buChar char="•"/>
          </a:pPr>
          <a:r>
            <a:rPr lang="en-US" sz="2400" b="0" i="0" kern="1200"/>
            <a:t>Unified Column values</a:t>
          </a:r>
          <a:endParaRPr lang="en-US" sz="2400" kern="1200"/>
        </a:p>
        <a:p>
          <a:pPr marL="228600" lvl="1" indent="-228600" algn="l" defTabSz="1066800">
            <a:lnSpc>
              <a:spcPct val="90000"/>
            </a:lnSpc>
            <a:spcBef>
              <a:spcPct val="0"/>
            </a:spcBef>
            <a:spcAft>
              <a:spcPct val="15000"/>
            </a:spcAft>
            <a:buFont typeface="Arial" panose="020B0604020202020204" pitchFamily="34" charset="0"/>
            <a:buChar char="•"/>
          </a:pPr>
          <a:r>
            <a:rPr lang="en-US" sz="2400" b="0" i="0" kern="1200"/>
            <a:t>Standalone column for No selection of program</a:t>
          </a:r>
        </a:p>
        <a:p>
          <a:pPr marL="228600" lvl="1" indent="-228600" algn="l" defTabSz="1066800">
            <a:lnSpc>
              <a:spcPct val="90000"/>
            </a:lnSpc>
            <a:spcBef>
              <a:spcPct val="0"/>
            </a:spcBef>
            <a:spcAft>
              <a:spcPct val="15000"/>
            </a:spcAft>
            <a:buFont typeface="Arial" panose="020B0604020202020204" pitchFamily="34" charset="0"/>
            <a:buChar char="•"/>
          </a:pPr>
          <a:r>
            <a:rPr lang="en-US" sz="2400" b="0" i="0" kern="1200"/>
            <a:t>Add Region Column </a:t>
          </a:r>
        </a:p>
        <a:p>
          <a:pPr marL="228600" lvl="1" indent="-228600" algn="l" defTabSz="1066800">
            <a:lnSpc>
              <a:spcPct val="90000"/>
            </a:lnSpc>
            <a:spcBef>
              <a:spcPct val="0"/>
            </a:spcBef>
            <a:spcAft>
              <a:spcPct val="15000"/>
            </a:spcAft>
            <a:buFont typeface="Arial" panose="020B0604020202020204" pitchFamily="34" charset="0"/>
            <a:buNone/>
          </a:pPr>
          <a:endParaRPr lang="en-US" sz="2400" b="0" i="0" kern="1200"/>
        </a:p>
      </dsp:txBody>
      <dsp:txXfrm>
        <a:off x="919121" y="1832952"/>
        <a:ext cx="3934263" cy="2494960"/>
      </dsp:txXfrm>
    </dsp:sp>
    <dsp:sp modelId="{8B122EED-C7CB-4D6E-A598-516FC2A91434}">
      <dsp:nvSpPr>
        <dsp:cNvPr id="0" name=""/>
        <dsp:cNvSpPr/>
      </dsp:nvSpPr>
      <dsp:spPr>
        <a:xfrm>
          <a:off x="3101915" y="2083652"/>
          <a:ext cx="5175322" cy="5175322"/>
        </a:xfrm>
        <a:prstGeom prst="leftCircularArrow">
          <a:avLst>
            <a:gd name="adj1" fmla="val 3541"/>
            <a:gd name="adj2" fmla="val 439827"/>
            <a:gd name="adj3" fmla="val 2215338"/>
            <a:gd name="adj4" fmla="val 9024489"/>
            <a:gd name="adj5" fmla="val 4132"/>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4765ED1-D43C-47FE-828A-BC1721E37933}">
      <dsp:nvSpPr>
        <dsp:cNvPr id="0" name=""/>
        <dsp:cNvSpPr/>
      </dsp:nvSpPr>
      <dsp:spPr>
        <a:xfrm>
          <a:off x="1794527" y="4405535"/>
          <a:ext cx="3635117" cy="1445566"/>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t>Data Cleaning</a:t>
          </a:r>
        </a:p>
      </dsp:txBody>
      <dsp:txXfrm>
        <a:off x="1836866" y="4447874"/>
        <a:ext cx="3550439" cy="1360888"/>
      </dsp:txXfrm>
    </dsp:sp>
    <dsp:sp modelId="{BD86A537-F7DF-4FBB-8B1A-A446D9DF4ABB}">
      <dsp:nvSpPr>
        <dsp:cNvPr id="0" name=""/>
        <dsp:cNvSpPr/>
      </dsp:nvSpPr>
      <dsp:spPr>
        <a:xfrm>
          <a:off x="6302376" y="1755330"/>
          <a:ext cx="4701501" cy="337298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Mean Impute on Numeric Null</a:t>
          </a:r>
        </a:p>
        <a:p>
          <a:pPr marL="228600" lvl="1" indent="-228600" algn="l" defTabSz="1066800">
            <a:lnSpc>
              <a:spcPct val="90000"/>
            </a:lnSpc>
            <a:spcBef>
              <a:spcPct val="0"/>
            </a:spcBef>
            <a:spcAft>
              <a:spcPct val="15000"/>
            </a:spcAft>
            <a:buChar char="•"/>
          </a:pPr>
          <a:r>
            <a:rPr lang="en-US" sz="2400" kern="1200"/>
            <a:t>One-Hot Encoding on Categorical Variables</a:t>
          </a:r>
        </a:p>
        <a:p>
          <a:pPr marL="228600" lvl="1" indent="-228600" algn="l" defTabSz="1066800">
            <a:lnSpc>
              <a:spcPct val="90000"/>
            </a:lnSpc>
            <a:spcBef>
              <a:spcPct val="0"/>
            </a:spcBef>
            <a:spcAft>
              <a:spcPct val="15000"/>
            </a:spcAft>
            <a:buChar char="•"/>
          </a:pPr>
          <a:r>
            <a:rPr lang="en-US" sz="2400" kern="1200"/>
            <a:t>Normalize Numeric columns </a:t>
          </a:r>
        </a:p>
        <a:p>
          <a:pPr marL="228600" lvl="1" indent="-228600" algn="l" defTabSz="1066800">
            <a:lnSpc>
              <a:spcPct val="90000"/>
            </a:lnSpc>
            <a:spcBef>
              <a:spcPct val="0"/>
            </a:spcBef>
            <a:spcAft>
              <a:spcPct val="15000"/>
            </a:spcAft>
            <a:buChar char="•"/>
          </a:pPr>
          <a:endParaRPr lang="en-US" sz="2400" kern="1200"/>
        </a:p>
      </dsp:txBody>
      <dsp:txXfrm>
        <a:off x="6379998" y="2555735"/>
        <a:ext cx="4546257" cy="2494960"/>
      </dsp:txXfrm>
    </dsp:sp>
    <dsp:sp modelId="{70E73868-232D-4D98-B02B-B992604F743E}">
      <dsp:nvSpPr>
        <dsp:cNvPr id="0" name=""/>
        <dsp:cNvSpPr/>
      </dsp:nvSpPr>
      <dsp:spPr>
        <a:xfrm>
          <a:off x="8813412" y="-418516"/>
          <a:ext cx="5345973" cy="5345973"/>
        </a:xfrm>
        <a:prstGeom prst="circularArrow">
          <a:avLst>
            <a:gd name="adj1" fmla="val 3428"/>
            <a:gd name="adj2" fmla="val 424641"/>
            <a:gd name="adj3" fmla="val 19399848"/>
            <a:gd name="adj4" fmla="val 12575511"/>
            <a:gd name="adj5" fmla="val 4000"/>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3E7327B-CD19-44D2-A4C8-EDD4D1FB9682}">
      <dsp:nvSpPr>
        <dsp:cNvPr id="0" name=""/>
        <dsp:cNvSpPr/>
      </dsp:nvSpPr>
      <dsp:spPr>
        <a:xfrm>
          <a:off x="7517153" y="1032547"/>
          <a:ext cx="3635117" cy="1445566"/>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t>Feature Engineering</a:t>
          </a:r>
        </a:p>
      </dsp:txBody>
      <dsp:txXfrm>
        <a:off x="7559492" y="1074886"/>
        <a:ext cx="3550439" cy="1360888"/>
      </dsp:txXfrm>
    </dsp:sp>
    <dsp:sp modelId="{B6E8187F-12B1-49B1-9285-19E3135D6C16}">
      <dsp:nvSpPr>
        <dsp:cNvPr id="0" name=""/>
        <dsp:cNvSpPr/>
      </dsp:nvSpPr>
      <dsp:spPr>
        <a:xfrm>
          <a:off x="12025003" y="1755330"/>
          <a:ext cx="4089507" cy="337298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Program and Channel Preference</a:t>
          </a:r>
        </a:p>
        <a:p>
          <a:pPr marL="228600" lvl="1" indent="-228600" algn="l" defTabSz="1066800">
            <a:lnSpc>
              <a:spcPct val="90000"/>
            </a:lnSpc>
            <a:spcBef>
              <a:spcPct val="0"/>
            </a:spcBef>
            <a:spcAft>
              <a:spcPct val="15000"/>
            </a:spcAft>
            <a:buChar char="•"/>
          </a:pPr>
          <a:r>
            <a:rPr lang="en-US" sz="2400" kern="1200"/>
            <a:t>Demographics</a:t>
          </a:r>
        </a:p>
        <a:p>
          <a:pPr marL="228600" lvl="1" indent="-228600" algn="l" defTabSz="1066800">
            <a:lnSpc>
              <a:spcPct val="90000"/>
            </a:lnSpc>
            <a:spcBef>
              <a:spcPct val="0"/>
            </a:spcBef>
            <a:spcAft>
              <a:spcPct val="15000"/>
            </a:spcAft>
            <a:buChar char="•"/>
          </a:pPr>
          <a:r>
            <a:rPr lang="en-US" sz="2400" kern="1200"/>
            <a:t>Housing</a:t>
          </a:r>
        </a:p>
        <a:p>
          <a:pPr marL="228600" lvl="1" indent="-228600" algn="l" defTabSz="1066800">
            <a:lnSpc>
              <a:spcPct val="90000"/>
            </a:lnSpc>
            <a:spcBef>
              <a:spcPct val="0"/>
            </a:spcBef>
            <a:spcAft>
              <a:spcPct val="15000"/>
            </a:spcAft>
            <a:buChar char="•"/>
          </a:pPr>
          <a:r>
            <a:rPr lang="en-US" sz="2400" kern="1200"/>
            <a:t>Social Media </a:t>
          </a:r>
        </a:p>
        <a:p>
          <a:pPr marL="228600" lvl="1" indent="-228600" algn="l" defTabSz="1066800">
            <a:lnSpc>
              <a:spcPct val="90000"/>
            </a:lnSpc>
            <a:spcBef>
              <a:spcPct val="0"/>
            </a:spcBef>
            <a:spcAft>
              <a:spcPct val="15000"/>
            </a:spcAft>
            <a:buChar char="•"/>
          </a:pPr>
          <a:r>
            <a:rPr lang="en-US" sz="2400" kern="1200"/>
            <a:t>Socioeconomics</a:t>
          </a:r>
        </a:p>
      </dsp:txBody>
      <dsp:txXfrm>
        <a:off x="12102625" y="1832952"/>
        <a:ext cx="3934263" cy="2494960"/>
      </dsp:txXfrm>
    </dsp:sp>
    <dsp:sp modelId="{52D7F8EB-4BC6-42A5-9CFF-54AF8E88881B}">
      <dsp:nvSpPr>
        <dsp:cNvPr id="0" name=""/>
        <dsp:cNvSpPr/>
      </dsp:nvSpPr>
      <dsp:spPr>
        <a:xfrm>
          <a:off x="12933782" y="4405535"/>
          <a:ext cx="3635117" cy="1445566"/>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t>Exploratory Data Analysis</a:t>
          </a:r>
        </a:p>
      </dsp:txBody>
      <dsp:txXfrm>
        <a:off x="12976121" y="4447874"/>
        <a:ext cx="3550439" cy="13608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35BEE-5AF2-40CC-B3E2-22EB71FA2D78}">
      <dsp:nvSpPr>
        <dsp:cNvPr id="0" name=""/>
        <dsp:cNvSpPr/>
      </dsp:nvSpPr>
      <dsp:spPr>
        <a:xfrm>
          <a:off x="1592284" y="939673"/>
          <a:ext cx="2169292" cy="2169400"/>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a:t>Social Media</a:t>
          </a:r>
        </a:p>
      </dsp:txBody>
      <dsp:txXfrm>
        <a:off x="1909969" y="1257374"/>
        <a:ext cx="1533922" cy="1533998"/>
      </dsp:txXfrm>
    </dsp:sp>
    <dsp:sp modelId="{EAE02CA3-EEE6-4DA4-8D01-024FF3E95E27}">
      <dsp:nvSpPr>
        <dsp:cNvPr id="0" name=""/>
        <dsp:cNvSpPr/>
      </dsp:nvSpPr>
      <dsp:spPr>
        <a:xfrm>
          <a:off x="102314" y="0"/>
          <a:ext cx="4372936" cy="4558521"/>
        </a:xfrm>
        <a:prstGeom prst="blockArc">
          <a:avLst>
            <a:gd name="adj1" fmla="val 17527788"/>
            <a:gd name="adj2" fmla="val 4119114"/>
            <a:gd name="adj3" fmla="val 575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D6E9172-DEC2-41CC-AF2A-F8CC623D3661}">
      <dsp:nvSpPr>
        <dsp:cNvPr id="0" name=""/>
        <dsp:cNvSpPr/>
      </dsp:nvSpPr>
      <dsp:spPr>
        <a:xfrm>
          <a:off x="3322227" y="384283"/>
          <a:ext cx="1162098" cy="116242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9F2619D0-EAA7-44BA-B2D9-85577A5BCAAB}">
      <dsp:nvSpPr>
        <dsp:cNvPr id="0" name=""/>
        <dsp:cNvSpPr/>
      </dsp:nvSpPr>
      <dsp:spPr>
        <a:xfrm>
          <a:off x="4572471" y="402973"/>
          <a:ext cx="1555513" cy="1125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1600200">
            <a:lnSpc>
              <a:spcPct val="90000"/>
            </a:lnSpc>
            <a:spcBef>
              <a:spcPct val="0"/>
            </a:spcBef>
            <a:spcAft>
              <a:spcPct val="10000"/>
            </a:spcAft>
            <a:buNone/>
          </a:pPr>
          <a:r>
            <a:rPr lang="en-US" sz="3600" kern="1200"/>
            <a:t>Photo Poster</a:t>
          </a:r>
        </a:p>
      </dsp:txBody>
      <dsp:txXfrm>
        <a:off x="4572471" y="402973"/>
        <a:ext cx="1555513" cy="1125042"/>
      </dsp:txXfrm>
    </dsp:sp>
    <dsp:sp modelId="{477686B1-81D8-46B5-972F-2D35BB63057D}">
      <dsp:nvSpPr>
        <dsp:cNvPr id="0" name=""/>
        <dsp:cNvSpPr/>
      </dsp:nvSpPr>
      <dsp:spPr>
        <a:xfrm>
          <a:off x="3771381" y="1706710"/>
          <a:ext cx="1162098" cy="116242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8ADACE1E-6E59-4A1C-9CB0-B284B76338B9}">
      <dsp:nvSpPr>
        <dsp:cNvPr id="0" name=""/>
        <dsp:cNvSpPr/>
      </dsp:nvSpPr>
      <dsp:spPr>
        <a:xfrm>
          <a:off x="5028106" y="1723120"/>
          <a:ext cx="1555513" cy="1125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1600200">
            <a:lnSpc>
              <a:spcPct val="90000"/>
            </a:lnSpc>
            <a:spcBef>
              <a:spcPct val="0"/>
            </a:spcBef>
            <a:spcAft>
              <a:spcPct val="10000"/>
            </a:spcAft>
            <a:buNone/>
          </a:pPr>
          <a:r>
            <a:rPr lang="en-US" sz="3600" kern="1200"/>
            <a:t>Video Poster</a:t>
          </a:r>
        </a:p>
      </dsp:txBody>
      <dsp:txXfrm>
        <a:off x="5028106" y="1723120"/>
        <a:ext cx="1555513" cy="1125042"/>
      </dsp:txXfrm>
    </dsp:sp>
    <dsp:sp modelId="{B352D6CE-5DF4-40C1-9267-86CCC3AEDDEE}">
      <dsp:nvSpPr>
        <dsp:cNvPr id="0" name=""/>
        <dsp:cNvSpPr/>
      </dsp:nvSpPr>
      <dsp:spPr>
        <a:xfrm>
          <a:off x="3322227" y="3047827"/>
          <a:ext cx="1162098" cy="116242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6D3A4B34-3F42-4439-9F88-680E93B8DC4A}">
      <dsp:nvSpPr>
        <dsp:cNvPr id="0" name=""/>
        <dsp:cNvSpPr/>
      </dsp:nvSpPr>
      <dsp:spPr>
        <a:xfrm>
          <a:off x="4572471" y="3071531"/>
          <a:ext cx="1555513" cy="1125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1600200">
            <a:lnSpc>
              <a:spcPct val="90000"/>
            </a:lnSpc>
            <a:spcBef>
              <a:spcPct val="0"/>
            </a:spcBef>
            <a:spcAft>
              <a:spcPct val="10000"/>
            </a:spcAft>
            <a:buNone/>
          </a:pPr>
          <a:r>
            <a:rPr lang="en-US" sz="3600" kern="1200"/>
            <a:t>Test Poster</a:t>
          </a:r>
        </a:p>
      </dsp:txBody>
      <dsp:txXfrm>
        <a:off x="4572471" y="3071531"/>
        <a:ext cx="1555513" cy="11250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F41A-A482-46FC-A529-7E55EEE1B390}">
      <dsp:nvSpPr>
        <dsp:cNvPr id="0" name=""/>
        <dsp:cNvSpPr/>
      </dsp:nvSpPr>
      <dsp:spPr>
        <a:xfrm rot="10800000">
          <a:off x="2106437" y="442"/>
          <a:ext cx="7335822" cy="1034772"/>
        </a:xfrm>
        <a:prstGeom prst="homePlat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6306"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a:t>Top 3 Home properties: Single Family, Mobile Home, and Condo</a:t>
          </a:r>
        </a:p>
      </dsp:txBody>
      <dsp:txXfrm rot="10800000">
        <a:off x="2365130" y="442"/>
        <a:ext cx="7077129" cy="1034772"/>
      </dsp:txXfrm>
    </dsp:sp>
    <dsp:sp modelId="{6B19A430-6B61-4119-A163-3F90E6E76224}">
      <dsp:nvSpPr>
        <dsp:cNvPr id="0" name=""/>
        <dsp:cNvSpPr/>
      </dsp:nvSpPr>
      <dsp:spPr>
        <a:xfrm>
          <a:off x="1589051" y="442"/>
          <a:ext cx="1034772" cy="103477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DAD6C08-E8FE-435F-A9D5-1B0F2361E159}">
      <dsp:nvSpPr>
        <dsp:cNvPr id="0" name=""/>
        <dsp:cNvSpPr/>
      </dsp:nvSpPr>
      <dsp:spPr>
        <a:xfrm rot="10800000">
          <a:off x="2106437" y="1293907"/>
          <a:ext cx="7335822" cy="1034772"/>
        </a:xfrm>
        <a:prstGeom prst="homePlat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6306" tIns="110490" rIns="206248" bIns="110490" numCol="1" spcCol="1270" anchor="ctr" anchorCtr="0">
          <a:noAutofit/>
        </a:bodyPr>
        <a:lstStyle/>
        <a:p>
          <a:pPr marL="0" lvl="0" indent="0" algn="ctr" defTabSz="1289050" rtl="0">
            <a:lnSpc>
              <a:spcPct val="90000"/>
            </a:lnSpc>
            <a:spcBef>
              <a:spcPct val="0"/>
            </a:spcBef>
            <a:spcAft>
              <a:spcPct val="35000"/>
            </a:spcAft>
            <a:buNone/>
          </a:pPr>
          <a:r>
            <a:rPr lang="en-US" sz="2900" b="0" i="0" kern="1200">
              <a:latin typeface="Calibri"/>
            </a:rPr>
            <a:t>Customers reside</a:t>
          </a:r>
          <a:r>
            <a:rPr lang="en-US" sz="2900" b="0" i="0" kern="1200"/>
            <a:t> in their homes for either over 14 years or less than a year</a:t>
          </a:r>
          <a:endParaRPr lang="en-US" sz="2900" kern="1200"/>
        </a:p>
      </dsp:txBody>
      <dsp:txXfrm rot="10800000">
        <a:off x="2365130" y="1293907"/>
        <a:ext cx="7077129" cy="1034772"/>
      </dsp:txXfrm>
    </dsp:sp>
    <dsp:sp modelId="{07D337CE-C3BF-49E3-87D9-C70394C0FDD6}">
      <dsp:nvSpPr>
        <dsp:cNvPr id="0" name=""/>
        <dsp:cNvSpPr/>
      </dsp:nvSpPr>
      <dsp:spPr>
        <a:xfrm>
          <a:off x="1589051" y="1293907"/>
          <a:ext cx="1034772" cy="103477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0A89EAA4-1A55-4235-88B8-D7E727D7AF2B}">
      <dsp:nvSpPr>
        <dsp:cNvPr id="0" name=""/>
        <dsp:cNvSpPr/>
      </dsp:nvSpPr>
      <dsp:spPr>
        <a:xfrm rot="10800000">
          <a:off x="2106437" y="2587373"/>
          <a:ext cx="7335822" cy="1034772"/>
        </a:xfrm>
        <a:prstGeom prst="homePlat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6306"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0" i="0" kern="1200"/>
            <a:t>Home Lot Square Footage: 5,000 - 10,000 sq ft and 10,001 - 15,000 sq ft</a:t>
          </a:r>
          <a:endParaRPr lang="en-US" sz="2900" kern="1200"/>
        </a:p>
      </dsp:txBody>
      <dsp:txXfrm rot="10800000">
        <a:off x="2365130" y="2587373"/>
        <a:ext cx="7077129" cy="1034772"/>
      </dsp:txXfrm>
    </dsp:sp>
    <dsp:sp modelId="{AE9471E1-46CC-4597-9391-4634062426C3}">
      <dsp:nvSpPr>
        <dsp:cNvPr id="0" name=""/>
        <dsp:cNvSpPr/>
      </dsp:nvSpPr>
      <dsp:spPr>
        <a:xfrm>
          <a:off x="1589051" y="2587373"/>
          <a:ext cx="1034772" cy="103477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45CA2-24E5-4B2D-A900-D5A8A3EA1AA4}">
      <dsp:nvSpPr>
        <dsp:cNvPr id="0" name=""/>
        <dsp:cNvSpPr/>
      </dsp:nvSpPr>
      <dsp:spPr>
        <a:xfrm rot="1770206">
          <a:off x="3335767" y="4840095"/>
          <a:ext cx="1172586" cy="68554"/>
        </a:xfrm>
        <a:custGeom>
          <a:avLst/>
          <a:gdLst/>
          <a:ahLst/>
          <a:cxnLst/>
          <a:rect l="0" t="0" r="0" b="0"/>
          <a:pathLst>
            <a:path>
              <a:moveTo>
                <a:pt x="0" y="34277"/>
              </a:moveTo>
              <a:lnTo>
                <a:pt x="1172586" y="34277"/>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9C5DEDA-6BA5-4459-9CC5-BB21BFD8F07B}">
      <dsp:nvSpPr>
        <dsp:cNvPr id="0" name=""/>
        <dsp:cNvSpPr/>
      </dsp:nvSpPr>
      <dsp:spPr>
        <a:xfrm rot="19829794">
          <a:off x="3335767" y="2672981"/>
          <a:ext cx="1172586" cy="68554"/>
        </a:xfrm>
        <a:custGeom>
          <a:avLst/>
          <a:gdLst/>
          <a:ahLst/>
          <a:cxnLst/>
          <a:rect l="0" t="0" r="0" b="0"/>
          <a:pathLst>
            <a:path>
              <a:moveTo>
                <a:pt x="0" y="34277"/>
              </a:moveTo>
              <a:lnTo>
                <a:pt x="1172586" y="34277"/>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924533B-61EC-414B-A793-9BB6C40CBBF4}">
      <dsp:nvSpPr>
        <dsp:cNvPr id="0" name=""/>
        <dsp:cNvSpPr/>
      </dsp:nvSpPr>
      <dsp:spPr>
        <a:xfrm>
          <a:off x="509" y="1784177"/>
          <a:ext cx="4013276" cy="4013276"/>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69AEE17-AD0A-4AFD-A24E-E27417C6C555}">
      <dsp:nvSpPr>
        <dsp:cNvPr id="0" name=""/>
        <dsp:cNvSpPr/>
      </dsp:nvSpPr>
      <dsp:spPr>
        <a:xfrm>
          <a:off x="4276202" y="621608"/>
          <a:ext cx="2407965" cy="2407965"/>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Calibri"/>
            </a:rPr>
            <a:t>Business Purpose</a:t>
          </a:r>
          <a:endParaRPr lang="en-US" sz="3500" kern="1200"/>
        </a:p>
      </dsp:txBody>
      <dsp:txXfrm>
        <a:off x="4628840" y="974246"/>
        <a:ext cx="1702689" cy="1702689"/>
      </dsp:txXfrm>
    </dsp:sp>
    <dsp:sp modelId="{3C310115-42CF-4752-AA62-378CD2078D6D}">
      <dsp:nvSpPr>
        <dsp:cNvPr id="0" name=""/>
        <dsp:cNvSpPr/>
      </dsp:nvSpPr>
      <dsp:spPr>
        <a:xfrm>
          <a:off x="4276202" y="4552057"/>
          <a:ext cx="2407965" cy="2407965"/>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Calibri"/>
            </a:rPr>
            <a:t>Technical Purpose</a:t>
          </a:r>
          <a:endParaRPr lang="en-US" sz="3500" kern="1200"/>
        </a:p>
      </dsp:txBody>
      <dsp:txXfrm>
        <a:off x="4628840" y="4904695"/>
        <a:ext cx="1702689" cy="17026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B8B77-F85A-4A43-B307-8C2764A4EA7D}">
      <dsp:nvSpPr>
        <dsp:cNvPr id="0" name=""/>
        <dsp:cNvSpPr/>
      </dsp:nvSpPr>
      <dsp:spPr>
        <a:xfrm>
          <a:off x="2885405" y="2904"/>
          <a:ext cx="2247248" cy="1460711"/>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solidFill>
                <a:srgbClr val="374151"/>
              </a:solidFill>
              <a:latin typeface="Roboto"/>
              <a:ea typeface="Roboto"/>
              <a:cs typeface="Roboto"/>
            </a:rPr>
            <a:t>Predicting Categorical Outcomes</a:t>
          </a:r>
          <a:endParaRPr lang="en-US" sz="2100" kern="1200">
            <a:latin typeface="Roboto"/>
            <a:ea typeface="Roboto"/>
            <a:cs typeface="Roboto"/>
          </a:endParaRPr>
        </a:p>
      </dsp:txBody>
      <dsp:txXfrm>
        <a:off x="2956711" y="74210"/>
        <a:ext cx="2104636" cy="1318099"/>
      </dsp:txXfrm>
    </dsp:sp>
    <dsp:sp modelId="{7C38E120-6840-4D99-A3C1-CE9F598250B3}">
      <dsp:nvSpPr>
        <dsp:cNvPr id="0" name=""/>
        <dsp:cNvSpPr/>
      </dsp:nvSpPr>
      <dsp:spPr>
        <a:xfrm>
          <a:off x="1088064" y="733260"/>
          <a:ext cx="5841929" cy="5841929"/>
        </a:xfrm>
        <a:custGeom>
          <a:avLst/>
          <a:gdLst/>
          <a:ahLst/>
          <a:cxnLst/>
          <a:rect l="0" t="0" r="0" b="0"/>
          <a:pathLst>
            <a:path>
              <a:moveTo>
                <a:pt x="4060059" y="231262"/>
              </a:moveTo>
              <a:arcTo wR="2920964" hR="2920964" stAng="17577166" swAng="1963651"/>
            </a:path>
          </a:pathLst>
        </a:custGeom>
        <a:noFill/>
        <a:ln w="9525" cap="flat" cmpd="sng" algn="ctr">
          <a:solidFill>
            <a:schemeClr val="accent2">
              <a:shade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E1C2F8-07DE-4522-9FF3-C89485B019BA}">
      <dsp:nvSpPr>
        <dsp:cNvPr id="0" name=""/>
        <dsp:cNvSpPr/>
      </dsp:nvSpPr>
      <dsp:spPr>
        <a:xfrm>
          <a:off x="5663407" y="2021241"/>
          <a:ext cx="2247248" cy="1460711"/>
        </a:xfrm>
        <a:prstGeom prst="roundRect">
          <a:avLst/>
        </a:prstGeom>
        <a:solidFill>
          <a:schemeClr val="accent2">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solidFill>
                <a:srgbClr val="374151"/>
              </a:solidFill>
              <a:latin typeface="Roboto"/>
              <a:ea typeface="Roboto"/>
              <a:cs typeface="Roboto"/>
            </a:rPr>
            <a:t>Easy to Interpret</a:t>
          </a:r>
          <a:endParaRPr lang="en-US" sz="2100" kern="1200">
            <a:latin typeface="Roboto"/>
            <a:ea typeface="Roboto"/>
            <a:cs typeface="Roboto"/>
          </a:endParaRPr>
        </a:p>
      </dsp:txBody>
      <dsp:txXfrm>
        <a:off x="5734713" y="2092547"/>
        <a:ext cx="2104636" cy="1318099"/>
      </dsp:txXfrm>
    </dsp:sp>
    <dsp:sp modelId="{52A97693-D589-4BD9-956C-E6F088F3C9A0}">
      <dsp:nvSpPr>
        <dsp:cNvPr id="0" name=""/>
        <dsp:cNvSpPr/>
      </dsp:nvSpPr>
      <dsp:spPr>
        <a:xfrm>
          <a:off x="1088064" y="733260"/>
          <a:ext cx="5841929" cy="5841929"/>
        </a:xfrm>
        <a:custGeom>
          <a:avLst/>
          <a:gdLst/>
          <a:ahLst/>
          <a:cxnLst/>
          <a:rect l="0" t="0" r="0" b="0"/>
          <a:pathLst>
            <a:path>
              <a:moveTo>
                <a:pt x="5837888" y="2767377"/>
              </a:moveTo>
              <a:arcTo wR="2920964" hR="2920964" stAng="21419156" swAng="2197927"/>
            </a:path>
          </a:pathLst>
        </a:custGeom>
        <a:noFill/>
        <a:ln w="9525" cap="flat" cmpd="sng" algn="ctr">
          <a:solidFill>
            <a:schemeClr val="accent2">
              <a:shade val="90000"/>
              <a:hueOff val="-10250"/>
              <a:satOff val="-1736"/>
              <a:lumOff val="8028"/>
              <a:alphaOff val="0"/>
            </a:schemeClr>
          </a:solidFill>
          <a:prstDash val="solid"/>
        </a:ln>
        <a:effectLst/>
      </dsp:spPr>
      <dsp:style>
        <a:lnRef idx="1">
          <a:scrgbClr r="0" g="0" b="0"/>
        </a:lnRef>
        <a:fillRef idx="0">
          <a:scrgbClr r="0" g="0" b="0"/>
        </a:fillRef>
        <a:effectRef idx="0">
          <a:scrgbClr r="0" g="0" b="0"/>
        </a:effectRef>
        <a:fontRef idx="minor"/>
      </dsp:style>
    </dsp:sp>
    <dsp:sp modelId="{B4AC3467-D31C-4361-B8D4-41B1FFF5AD65}">
      <dsp:nvSpPr>
        <dsp:cNvPr id="0" name=""/>
        <dsp:cNvSpPr/>
      </dsp:nvSpPr>
      <dsp:spPr>
        <a:xfrm>
          <a:off x="4602304" y="5286979"/>
          <a:ext cx="2247248" cy="1460711"/>
        </a:xfrm>
        <a:prstGeom prst="round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solidFill>
                <a:srgbClr val="374151"/>
              </a:solidFill>
              <a:latin typeface="Roboto"/>
              <a:ea typeface="Roboto"/>
              <a:cs typeface="Roboto"/>
            </a:rPr>
            <a:t>Handles Multiple Predictors</a:t>
          </a:r>
          <a:endParaRPr lang="en-US" sz="2100" kern="1200">
            <a:latin typeface="Roboto"/>
            <a:ea typeface="Roboto"/>
            <a:cs typeface="Roboto"/>
          </a:endParaRPr>
        </a:p>
      </dsp:txBody>
      <dsp:txXfrm>
        <a:off x="4673610" y="5358285"/>
        <a:ext cx="2104636" cy="1318099"/>
      </dsp:txXfrm>
    </dsp:sp>
    <dsp:sp modelId="{9727E0E1-F8B7-4C48-A894-372A3A2E3DFA}">
      <dsp:nvSpPr>
        <dsp:cNvPr id="0" name=""/>
        <dsp:cNvSpPr/>
      </dsp:nvSpPr>
      <dsp:spPr>
        <a:xfrm>
          <a:off x="1088064" y="733260"/>
          <a:ext cx="5841929" cy="5841929"/>
        </a:xfrm>
        <a:custGeom>
          <a:avLst/>
          <a:gdLst/>
          <a:ahLst/>
          <a:cxnLst/>
          <a:rect l="0" t="0" r="0" b="0"/>
          <a:pathLst>
            <a:path>
              <a:moveTo>
                <a:pt x="3502616" y="5783431"/>
              </a:moveTo>
              <a:arcTo wR="2920964" hR="2920964" stAng="4710834" swAng="1378332"/>
            </a:path>
          </a:pathLst>
        </a:custGeom>
        <a:noFill/>
        <a:ln w="9525" cap="flat" cmpd="sng" algn="ctr">
          <a:solidFill>
            <a:schemeClr val="accent2">
              <a:shade val="90000"/>
              <a:hueOff val="-20501"/>
              <a:satOff val="-3472"/>
              <a:lumOff val="16056"/>
              <a:alphaOff val="0"/>
            </a:schemeClr>
          </a:solidFill>
          <a:prstDash val="solid"/>
        </a:ln>
        <a:effectLst/>
      </dsp:spPr>
      <dsp:style>
        <a:lnRef idx="1">
          <a:scrgbClr r="0" g="0" b="0"/>
        </a:lnRef>
        <a:fillRef idx="0">
          <a:scrgbClr r="0" g="0" b="0"/>
        </a:fillRef>
        <a:effectRef idx="0">
          <a:scrgbClr r="0" g="0" b="0"/>
        </a:effectRef>
        <a:fontRef idx="minor"/>
      </dsp:style>
    </dsp:sp>
    <dsp:sp modelId="{84367171-132C-4740-B21D-607CD0E548E7}">
      <dsp:nvSpPr>
        <dsp:cNvPr id="0" name=""/>
        <dsp:cNvSpPr/>
      </dsp:nvSpPr>
      <dsp:spPr>
        <a:xfrm>
          <a:off x="1168505" y="5286979"/>
          <a:ext cx="2247248" cy="1460711"/>
        </a:xfrm>
        <a:prstGeom prst="roundRect">
          <a:avLst/>
        </a:prstGeom>
        <a:solidFill>
          <a:schemeClr val="accent2">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solidFill>
                <a:srgbClr val="374151"/>
              </a:solidFill>
              <a:latin typeface="Roboto"/>
              <a:ea typeface="Roboto"/>
              <a:cs typeface="Roboto"/>
            </a:rPr>
            <a:t>Requires No Assumptions About Data Distribution</a:t>
          </a:r>
          <a:endParaRPr lang="en-US" sz="2100" kern="1200">
            <a:latin typeface="Roboto"/>
            <a:ea typeface="Roboto"/>
            <a:cs typeface="Roboto"/>
          </a:endParaRPr>
        </a:p>
      </dsp:txBody>
      <dsp:txXfrm>
        <a:off x="1239811" y="5358285"/>
        <a:ext cx="2104636" cy="1318099"/>
      </dsp:txXfrm>
    </dsp:sp>
    <dsp:sp modelId="{AC4AB097-874C-448A-9552-288DC20A389E}">
      <dsp:nvSpPr>
        <dsp:cNvPr id="0" name=""/>
        <dsp:cNvSpPr/>
      </dsp:nvSpPr>
      <dsp:spPr>
        <a:xfrm>
          <a:off x="1088064" y="733260"/>
          <a:ext cx="5841929" cy="5841929"/>
        </a:xfrm>
        <a:custGeom>
          <a:avLst/>
          <a:gdLst/>
          <a:ahLst/>
          <a:cxnLst/>
          <a:rect l="0" t="0" r="0" b="0"/>
          <a:pathLst>
            <a:path>
              <a:moveTo>
                <a:pt x="488540" y="4538168"/>
              </a:moveTo>
              <a:arcTo wR="2920964" hR="2920964" stAng="8782917" swAng="2197927"/>
            </a:path>
          </a:pathLst>
        </a:custGeom>
        <a:noFill/>
        <a:ln w="9525" cap="flat" cmpd="sng" algn="ctr">
          <a:solidFill>
            <a:schemeClr val="accent2">
              <a:shade val="90000"/>
              <a:hueOff val="-30751"/>
              <a:satOff val="-5208"/>
              <a:lumOff val="24085"/>
              <a:alphaOff val="0"/>
            </a:schemeClr>
          </a:solidFill>
          <a:prstDash val="solid"/>
        </a:ln>
        <a:effectLst/>
      </dsp:spPr>
      <dsp:style>
        <a:lnRef idx="1">
          <a:scrgbClr r="0" g="0" b="0"/>
        </a:lnRef>
        <a:fillRef idx="0">
          <a:scrgbClr r="0" g="0" b="0"/>
        </a:fillRef>
        <a:effectRef idx="0">
          <a:scrgbClr r="0" g="0" b="0"/>
        </a:effectRef>
        <a:fontRef idx="minor"/>
      </dsp:style>
    </dsp:sp>
    <dsp:sp modelId="{6BAF6DA5-1F3B-43EB-BCE8-A50E48214A90}">
      <dsp:nvSpPr>
        <dsp:cNvPr id="0" name=""/>
        <dsp:cNvSpPr/>
      </dsp:nvSpPr>
      <dsp:spPr>
        <a:xfrm>
          <a:off x="107402" y="2021241"/>
          <a:ext cx="2247248" cy="1460711"/>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solidFill>
                <a:srgbClr val="374151"/>
              </a:solidFill>
              <a:latin typeface="Roboto"/>
              <a:ea typeface="Roboto"/>
              <a:cs typeface="Roboto"/>
            </a:rPr>
            <a:t>Provides a Good Fit</a:t>
          </a:r>
          <a:endParaRPr lang="en-US" sz="2100" kern="1200">
            <a:latin typeface="Roboto"/>
            <a:ea typeface="Roboto"/>
            <a:cs typeface="Roboto"/>
          </a:endParaRPr>
        </a:p>
      </dsp:txBody>
      <dsp:txXfrm>
        <a:off x="178708" y="2092547"/>
        <a:ext cx="2104636" cy="1318099"/>
      </dsp:txXfrm>
    </dsp:sp>
    <dsp:sp modelId="{F8B47B69-8D95-4A2B-9785-EB115E0EF757}">
      <dsp:nvSpPr>
        <dsp:cNvPr id="0" name=""/>
        <dsp:cNvSpPr/>
      </dsp:nvSpPr>
      <dsp:spPr>
        <a:xfrm>
          <a:off x="1088064" y="733260"/>
          <a:ext cx="5841929" cy="5841929"/>
        </a:xfrm>
        <a:custGeom>
          <a:avLst/>
          <a:gdLst/>
          <a:ahLst/>
          <a:cxnLst/>
          <a:rect l="0" t="0" r="0" b="0"/>
          <a:pathLst>
            <a:path>
              <a:moveTo>
                <a:pt x="508527" y="1274094"/>
              </a:moveTo>
              <a:arcTo wR="2920964" hR="2920964" stAng="12859183" swAng="1963651"/>
            </a:path>
          </a:pathLst>
        </a:custGeom>
        <a:noFill/>
        <a:ln w="9525" cap="flat" cmpd="sng" algn="ctr">
          <a:solidFill>
            <a:schemeClr val="accent2">
              <a:shade val="90000"/>
              <a:hueOff val="-41001"/>
              <a:satOff val="-6944"/>
              <a:lumOff val="32113"/>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E010-E319-F547-ADDF-BA07032F38D4}">
      <dsp:nvSpPr>
        <dsp:cNvPr id="0" name=""/>
        <dsp:cNvSpPr/>
      </dsp:nvSpPr>
      <dsp:spPr>
        <a:xfrm>
          <a:off x="1513900" y="2747"/>
          <a:ext cx="4206556" cy="4206556"/>
        </a:xfrm>
        <a:prstGeom prst="ellipse">
          <a:avLst/>
        </a:prstGeom>
        <a:solidFill>
          <a:schemeClr val="accent2">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0B11072-1DF9-F54E-BBE4-21B9D2DC0E45}">
      <dsp:nvSpPr>
        <dsp:cNvPr id="0" name=""/>
        <dsp:cNvSpPr/>
      </dsp:nvSpPr>
      <dsp:spPr>
        <a:xfrm>
          <a:off x="1712890" y="179422"/>
          <a:ext cx="757180" cy="757180"/>
        </a:xfrm>
        <a:prstGeom prst="ellipse">
          <a:avLst/>
        </a:prstGeom>
        <a:solidFill>
          <a:schemeClr val="accent2">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7B36801-2E69-F849-884D-7029172649F3}">
      <dsp:nvSpPr>
        <dsp:cNvPr id="0" name=""/>
        <dsp:cNvSpPr/>
      </dsp:nvSpPr>
      <dsp:spPr>
        <a:xfrm>
          <a:off x="2091480" y="179422"/>
          <a:ext cx="4050095" cy="75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a:lnSpc>
              <a:spcPct val="90000"/>
            </a:lnSpc>
            <a:spcBef>
              <a:spcPct val="0"/>
            </a:spcBef>
            <a:spcAft>
              <a:spcPct val="35000"/>
            </a:spcAft>
            <a:buNone/>
          </a:pPr>
          <a:r>
            <a:rPr lang="en-US" sz="2800" kern="1200"/>
            <a:t>Similarities</a:t>
          </a:r>
        </a:p>
      </dsp:txBody>
      <dsp:txXfrm>
        <a:off x="2091480" y="179422"/>
        <a:ext cx="4050095" cy="757180"/>
      </dsp:txXfrm>
    </dsp:sp>
    <dsp:sp modelId="{E2816FC5-3E82-AF4B-894C-CA84AA1B64E3}">
      <dsp:nvSpPr>
        <dsp:cNvPr id="0" name=""/>
        <dsp:cNvSpPr/>
      </dsp:nvSpPr>
      <dsp:spPr>
        <a:xfrm>
          <a:off x="2156848" y="937998"/>
          <a:ext cx="4050095" cy="1357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b="1" kern="1200"/>
            <a:t>Positive Correlation</a:t>
          </a:r>
        </a:p>
        <a:p>
          <a:pPr marL="0" lvl="0" indent="0" algn="l" defTabSz="844550">
            <a:lnSpc>
              <a:spcPct val="90000"/>
            </a:lnSpc>
            <a:spcBef>
              <a:spcPct val="0"/>
            </a:spcBef>
            <a:spcAft>
              <a:spcPct val="35000"/>
            </a:spcAft>
            <a:buFont typeface="Arial" panose="020B0604020202020204" pitchFamily="34" charset="0"/>
            <a:buNone/>
          </a:pPr>
          <a:r>
            <a:rPr lang="en-US" sz="1900" kern="1200"/>
            <a:t>Home Square Footage, </a:t>
          </a:r>
          <a:r>
            <a:rPr lang="en-US" sz="1900" b="0" i="0" kern="1200"/>
            <a:t>Video-poster, income-broad</a:t>
          </a:r>
        </a:p>
        <a:p>
          <a:pPr marL="0" lvl="0" indent="0" algn="l" defTabSz="844550">
            <a:lnSpc>
              <a:spcPct val="90000"/>
            </a:lnSpc>
            <a:spcBef>
              <a:spcPct val="0"/>
            </a:spcBef>
            <a:spcAft>
              <a:spcPct val="35000"/>
            </a:spcAft>
            <a:buFont typeface="Wingdings" pitchFamily="2" charset="2"/>
            <a:buNone/>
          </a:pPr>
          <a:endParaRPr lang="en-US" sz="1900" kern="1200"/>
        </a:p>
      </dsp:txBody>
      <dsp:txXfrm>
        <a:off x="2156848" y="937998"/>
        <a:ext cx="4050095" cy="1357931"/>
      </dsp:txXfrm>
    </dsp:sp>
    <dsp:sp modelId="{5EE1B844-56C2-0F4C-B12F-B188A0D60ED0}">
      <dsp:nvSpPr>
        <dsp:cNvPr id="0" name=""/>
        <dsp:cNvSpPr/>
      </dsp:nvSpPr>
      <dsp:spPr>
        <a:xfrm rot="20743430">
          <a:off x="2091480" y="2294534"/>
          <a:ext cx="97492" cy="9749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5395601-5614-2843-A167-A43B021E2123}">
      <dsp:nvSpPr>
        <dsp:cNvPr id="0" name=""/>
        <dsp:cNvSpPr/>
      </dsp:nvSpPr>
      <dsp:spPr>
        <a:xfrm>
          <a:off x="2151097" y="2018222"/>
          <a:ext cx="4050095" cy="1357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b="1" kern="1200"/>
            <a:t>Negative Correlation:</a:t>
          </a:r>
        </a:p>
        <a:p>
          <a:pPr marL="0" lvl="0" indent="0" algn="l" defTabSz="844550">
            <a:lnSpc>
              <a:spcPct val="90000"/>
            </a:lnSpc>
            <a:spcBef>
              <a:spcPct val="0"/>
            </a:spcBef>
            <a:spcAft>
              <a:spcPct val="35000"/>
            </a:spcAft>
            <a:buNone/>
          </a:pPr>
          <a:r>
            <a:rPr lang="en-US" sz="1900" b="0" i="0" kern="1200"/>
            <a:t>home-market-value-is-null, Dwelling type-s,</a:t>
          </a:r>
        </a:p>
        <a:p>
          <a:pPr marL="0" lvl="0" indent="0" algn="l" defTabSz="844550">
            <a:lnSpc>
              <a:spcPct val="90000"/>
            </a:lnSpc>
            <a:spcBef>
              <a:spcPct val="0"/>
            </a:spcBef>
            <a:spcAft>
              <a:spcPct val="35000"/>
            </a:spcAft>
            <a:buNone/>
          </a:pPr>
          <a:r>
            <a:rPr lang="en-US" sz="1900" b="0" i="0" kern="1200"/>
            <a:t>Dwelling type-M, economy-stability</a:t>
          </a:r>
        </a:p>
      </dsp:txBody>
      <dsp:txXfrm>
        <a:off x="2151097" y="2018222"/>
        <a:ext cx="4050095" cy="1357931"/>
      </dsp:txXfrm>
    </dsp:sp>
    <dsp:sp modelId="{D906676F-2259-1E45-B3CD-37C101BCD2F4}">
      <dsp:nvSpPr>
        <dsp:cNvPr id="0" name=""/>
        <dsp:cNvSpPr/>
      </dsp:nvSpPr>
      <dsp:spPr>
        <a:xfrm>
          <a:off x="1513900" y="3797441"/>
          <a:ext cx="4206556" cy="4206556"/>
        </a:xfrm>
        <a:prstGeom prst="ellipse">
          <a:avLst/>
        </a:prstGeom>
        <a:solidFill>
          <a:schemeClr val="accent2">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ECE7276-DF3E-D54E-A3C1-9897FB109E95}">
      <dsp:nvSpPr>
        <dsp:cNvPr id="0" name=""/>
        <dsp:cNvSpPr/>
      </dsp:nvSpPr>
      <dsp:spPr>
        <a:xfrm>
          <a:off x="1712890" y="3974116"/>
          <a:ext cx="757180" cy="757180"/>
        </a:xfrm>
        <a:prstGeom prst="ellipse">
          <a:avLst/>
        </a:prstGeom>
        <a:solidFill>
          <a:schemeClr val="accent2">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5082C46-93FC-1C41-8DAF-0077AE0FCDEE}">
      <dsp:nvSpPr>
        <dsp:cNvPr id="0" name=""/>
        <dsp:cNvSpPr/>
      </dsp:nvSpPr>
      <dsp:spPr>
        <a:xfrm>
          <a:off x="2091480" y="3974116"/>
          <a:ext cx="4050095" cy="75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a:lnSpc>
              <a:spcPct val="90000"/>
            </a:lnSpc>
            <a:spcBef>
              <a:spcPct val="0"/>
            </a:spcBef>
            <a:spcAft>
              <a:spcPct val="35000"/>
            </a:spcAft>
            <a:buNone/>
          </a:pPr>
          <a:r>
            <a:rPr lang="en-US" sz="2800" kern="1200"/>
            <a:t>Differences</a:t>
          </a:r>
        </a:p>
      </dsp:txBody>
      <dsp:txXfrm>
        <a:off x="2091480" y="3974116"/>
        <a:ext cx="4050095" cy="757180"/>
      </dsp:txXfrm>
    </dsp:sp>
    <dsp:sp modelId="{02F47492-4D50-7940-9D5C-3D763E9C3330}">
      <dsp:nvSpPr>
        <dsp:cNvPr id="0" name=""/>
        <dsp:cNvSpPr/>
      </dsp:nvSpPr>
      <dsp:spPr>
        <a:xfrm>
          <a:off x="2091480" y="4731297"/>
          <a:ext cx="4050095" cy="95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b="1" kern="1200"/>
            <a:t>Solar PV SOP: </a:t>
          </a:r>
        </a:p>
        <a:p>
          <a:pPr marL="0" lvl="0" indent="0" algn="l" defTabSz="844550">
            <a:lnSpc>
              <a:spcPct val="90000"/>
            </a:lnSpc>
            <a:spcBef>
              <a:spcPct val="0"/>
            </a:spcBef>
            <a:spcAft>
              <a:spcPct val="35000"/>
            </a:spcAft>
            <a:buNone/>
          </a:pPr>
          <a:r>
            <a:rPr lang="en-US" sz="1900" kern="1200"/>
            <a:t>Home square  footage has a more highly positive impact.</a:t>
          </a:r>
        </a:p>
      </dsp:txBody>
      <dsp:txXfrm>
        <a:off x="2091480" y="4731297"/>
        <a:ext cx="4050095" cy="950332"/>
      </dsp:txXfrm>
    </dsp:sp>
    <dsp:sp modelId="{C7BF0403-2895-884E-8F66-9D3FF4BA1996}">
      <dsp:nvSpPr>
        <dsp:cNvPr id="0" name=""/>
        <dsp:cNvSpPr/>
      </dsp:nvSpPr>
      <dsp:spPr>
        <a:xfrm>
          <a:off x="2091480" y="5681629"/>
          <a:ext cx="95760" cy="9576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EC8320-439C-AC46-B329-5BA7D00C9847}">
      <dsp:nvSpPr>
        <dsp:cNvPr id="0" name=""/>
        <dsp:cNvSpPr/>
      </dsp:nvSpPr>
      <dsp:spPr>
        <a:xfrm>
          <a:off x="2091480" y="5777389"/>
          <a:ext cx="4050095" cy="95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b="1" kern="1200"/>
            <a:t>Residential Load Management Program:</a:t>
          </a:r>
        </a:p>
        <a:p>
          <a:pPr marL="0" lvl="0" indent="0" algn="l" defTabSz="844550">
            <a:lnSpc>
              <a:spcPct val="90000"/>
            </a:lnSpc>
            <a:spcBef>
              <a:spcPct val="0"/>
            </a:spcBef>
            <a:spcAft>
              <a:spcPct val="35000"/>
            </a:spcAft>
            <a:buNone/>
          </a:pPr>
          <a:r>
            <a:rPr lang="en-US" sz="1900" b="0" kern="1200"/>
            <a:t>Multi Family dwelling type has a more negative impact.</a:t>
          </a:r>
        </a:p>
      </dsp:txBody>
      <dsp:txXfrm>
        <a:off x="2091480" y="5777389"/>
        <a:ext cx="4050095" cy="9503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E010-E319-F547-ADDF-BA07032F38D4}">
      <dsp:nvSpPr>
        <dsp:cNvPr id="0" name=""/>
        <dsp:cNvSpPr/>
      </dsp:nvSpPr>
      <dsp:spPr>
        <a:xfrm>
          <a:off x="1547281" y="6654"/>
          <a:ext cx="4202449" cy="4202449"/>
        </a:xfrm>
        <a:prstGeom prst="ellipse">
          <a:avLst/>
        </a:prstGeom>
        <a:solidFill>
          <a:schemeClr val="accent2">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0B11072-1DF9-F54E-BBE4-21B9D2DC0E45}">
      <dsp:nvSpPr>
        <dsp:cNvPr id="0" name=""/>
        <dsp:cNvSpPr/>
      </dsp:nvSpPr>
      <dsp:spPr>
        <a:xfrm>
          <a:off x="1723951" y="163711"/>
          <a:ext cx="756440" cy="756440"/>
        </a:xfrm>
        <a:prstGeom prst="ellipse">
          <a:avLst/>
        </a:prstGeom>
        <a:solidFill>
          <a:schemeClr val="accent2">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7B36801-2E69-F849-884D-7029172649F3}">
      <dsp:nvSpPr>
        <dsp:cNvPr id="0" name=""/>
        <dsp:cNvSpPr/>
      </dsp:nvSpPr>
      <dsp:spPr>
        <a:xfrm>
          <a:off x="2060076" y="163711"/>
          <a:ext cx="4046140" cy="75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a:lnSpc>
              <a:spcPct val="90000"/>
            </a:lnSpc>
            <a:spcBef>
              <a:spcPct val="0"/>
            </a:spcBef>
            <a:spcAft>
              <a:spcPct val="35000"/>
            </a:spcAft>
            <a:buNone/>
          </a:pPr>
          <a:r>
            <a:rPr lang="en-US" sz="2800" kern="1200"/>
            <a:t>Similarities</a:t>
          </a:r>
        </a:p>
      </dsp:txBody>
      <dsp:txXfrm>
        <a:off x="2060076" y="163711"/>
        <a:ext cx="4046140" cy="756440"/>
      </dsp:txXfrm>
    </dsp:sp>
    <dsp:sp modelId="{E2816FC5-3E82-AF4B-894C-CA84AA1B64E3}">
      <dsp:nvSpPr>
        <dsp:cNvPr id="0" name=""/>
        <dsp:cNvSpPr/>
      </dsp:nvSpPr>
      <dsp:spPr>
        <a:xfrm>
          <a:off x="2123467" y="793768"/>
          <a:ext cx="4050095" cy="1420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b="1" kern="1200"/>
            <a:t>Positive Correlation:</a:t>
          </a:r>
        </a:p>
        <a:p>
          <a:pPr marL="0" lvl="0" indent="0" algn="l" defTabSz="844550">
            <a:lnSpc>
              <a:spcPct val="90000"/>
            </a:lnSpc>
            <a:spcBef>
              <a:spcPct val="0"/>
            </a:spcBef>
            <a:spcAft>
              <a:spcPct val="35000"/>
            </a:spcAft>
            <a:buNone/>
          </a:pPr>
          <a:r>
            <a:rPr lang="en-US" sz="1900" b="0" i="0" kern="1200"/>
            <a:t>Economy-stability </a:t>
          </a:r>
        </a:p>
        <a:p>
          <a:pPr marL="0" lvl="0" indent="0" algn="l" defTabSz="844550">
            <a:lnSpc>
              <a:spcPct val="90000"/>
            </a:lnSpc>
            <a:spcBef>
              <a:spcPct val="0"/>
            </a:spcBef>
            <a:spcAft>
              <a:spcPct val="35000"/>
            </a:spcAft>
            <a:buNone/>
          </a:pPr>
          <a:r>
            <a:rPr lang="en-US" sz="1900" b="0" i="0" kern="1200"/>
            <a:t>Income-broad</a:t>
          </a:r>
          <a:endParaRPr lang="en-US" sz="1900" kern="1200"/>
        </a:p>
      </dsp:txBody>
      <dsp:txXfrm>
        <a:off x="2123467" y="793768"/>
        <a:ext cx="4050095" cy="1420792"/>
      </dsp:txXfrm>
    </dsp:sp>
    <dsp:sp modelId="{5EE1B844-56C2-0F4C-B12F-B188A0D60ED0}">
      <dsp:nvSpPr>
        <dsp:cNvPr id="0" name=""/>
        <dsp:cNvSpPr/>
      </dsp:nvSpPr>
      <dsp:spPr>
        <a:xfrm rot="20743430">
          <a:off x="2058099" y="2257605"/>
          <a:ext cx="13462" cy="1344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5395601-5614-2843-A167-A43B021E2123}">
      <dsp:nvSpPr>
        <dsp:cNvPr id="0" name=""/>
        <dsp:cNvSpPr/>
      </dsp:nvSpPr>
      <dsp:spPr>
        <a:xfrm>
          <a:off x="2117716" y="1866572"/>
          <a:ext cx="4050095" cy="1418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b="1" kern="1200"/>
            <a:t>Negative Correlation:</a:t>
          </a:r>
        </a:p>
        <a:p>
          <a:pPr marL="0" lvl="0" indent="0" algn="l" defTabSz="844550">
            <a:lnSpc>
              <a:spcPct val="90000"/>
            </a:lnSpc>
            <a:spcBef>
              <a:spcPct val="0"/>
            </a:spcBef>
            <a:spcAft>
              <a:spcPct val="35000"/>
            </a:spcAft>
            <a:buNone/>
          </a:pPr>
          <a:r>
            <a:rPr lang="en-US" sz="1900" b="0" kern="1200"/>
            <a:t>Dwelling type-S, Dwelling type-M, Home Market Value is null, video poster,</a:t>
          </a:r>
          <a:endParaRPr lang="en-US" sz="1900" b="0" i="0" kern="1200"/>
        </a:p>
      </dsp:txBody>
      <dsp:txXfrm>
        <a:off x="2117716" y="1866572"/>
        <a:ext cx="4050095" cy="1418952"/>
      </dsp:txXfrm>
    </dsp:sp>
    <dsp:sp modelId="{D906676F-2259-1E45-B3CD-37C101BCD2F4}">
      <dsp:nvSpPr>
        <dsp:cNvPr id="0" name=""/>
        <dsp:cNvSpPr/>
      </dsp:nvSpPr>
      <dsp:spPr>
        <a:xfrm>
          <a:off x="1516159" y="3797642"/>
          <a:ext cx="4202449" cy="4202449"/>
        </a:xfrm>
        <a:prstGeom prst="ellipse">
          <a:avLst/>
        </a:prstGeom>
        <a:solidFill>
          <a:schemeClr val="accent2">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ECE7276-DF3E-D54E-A3C1-9897FB109E95}">
      <dsp:nvSpPr>
        <dsp:cNvPr id="0" name=""/>
        <dsp:cNvSpPr/>
      </dsp:nvSpPr>
      <dsp:spPr>
        <a:xfrm>
          <a:off x="1714955" y="3974145"/>
          <a:ext cx="756440" cy="756440"/>
        </a:xfrm>
        <a:prstGeom prst="ellipse">
          <a:avLst/>
        </a:prstGeom>
        <a:solidFill>
          <a:schemeClr val="accent2">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5082C46-93FC-1C41-8DAF-0077AE0FCDEE}">
      <dsp:nvSpPr>
        <dsp:cNvPr id="0" name=""/>
        <dsp:cNvSpPr/>
      </dsp:nvSpPr>
      <dsp:spPr>
        <a:xfrm>
          <a:off x="2093176" y="3974145"/>
          <a:ext cx="4046140" cy="75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a:lnSpc>
              <a:spcPct val="90000"/>
            </a:lnSpc>
            <a:spcBef>
              <a:spcPct val="0"/>
            </a:spcBef>
            <a:spcAft>
              <a:spcPct val="35000"/>
            </a:spcAft>
            <a:buNone/>
          </a:pPr>
          <a:r>
            <a:rPr lang="en-US" sz="2800" kern="1200"/>
            <a:t>Differences</a:t>
          </a:r>
        </a:p>
      </dsp:txBody>
      <dsp:txXfrm>
        <a:off x="2093176" y="3974145"/>
        <a:ext cx="4046140" cy="756440"/>
      </dsp:txXfrm>
    </dsp:sp>
    <dsp:sp modelId="{02F47492-4D50-7940-9D5C-3D763E9C3330}">
      <dsp:nvSpPr>
        <dsp:cNvPr id="0" name=""/>
        <dsp:cNvSpPr/>
      </dsp:nvSpPr>
      <dsp:spPr>
        <a:xfrm>
          <a:off x="2093176" y="4730586"/>
          <a:ext cx="4046140" cy="634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endParaRPr lang="en-US" sz="1900" b="1" kern="1200"/>
        </a:p>
        <a:p>
          <a:pPr marL="0" lvl="0" indent="0" algn="l" defTabSz="844550">
            <a:lnSpc>
              <a:spcPct val="90000"/>
            </a:lnSpc>
            <a:spcBef>
              <a:spcPct val="0"/>
            </a:spcBef>
            <a:spcAft>
              <a:spcPct val="35000"/>
            </a:spcAft>
            <a:buNone/>
          </a:pPr>
          <a:r>
            <a:rPr lang="en-US" sz="1900" b="1" kern="1200"/>
            <a:t>New Home Program:</a:t>
          </a:r>
        </a:p>
        <a:p>
          <a:pPr marL="0" lvl="0" indent="0" algn="l" defTabSz="844550">
            <a:lnSpc>
              <a:spcPct val="90000"/>
            </a:lnSpc>
            <a:spcBef>
              <a:spcPct val="0"/>
            </a:spcBef>
            <a:spcAft>
              <a:spcPct val="35000"/>
            </a:spcAft>
            <a:buNone/>
          </a:pPr>
          <a:r>
            <a:rPr lang="en-US" sz="1900" b="0" kern="1200"/>
            <a:t>Home Square Footage has a highly positive impact</a:t>
          </a:r>
          <a:endParaRPr lang="en-US" sz="1900" kern="1200"/>
        </a:p>
      </dsp:txBody>
      <dsp:txXfrm>
        <a:off x="2093176" y="4730586"/>
        <a:ext cx="4046140" cy="634047"/>
      </dsp:txXfrm>
    </dsp:sp>
    <dsp:sp modelId="{C7BF0403-2895-884E-8F66-9D3FF4BA1996}">
      <dsp:nvSpPr>
        <dsp:cNvPr id="0" name=""/>
        <dsp:cNvSpPr/>
      </dsp:nvSpPr>
      <dsp:spPr>
        <a:xfrm>
          <a:off x="2093176" y="5364633"/>
          <a:ext cx="15173" cy="1517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EC8320-439C-AC46-B329-5BA7D00C9847}">
      <dsp:nvSpPr>
        <dsp:cNvPr id="0" name=""/>
        <dsp:cNvSpPr/>
      </dsp:nvSpPr>
      <dsp:spPr>
        <a:xfrm>
          <a:off x="2093176" y="5855870"/>
          <a:ext cx="4046140" cy="412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b="1" kern="1200"/>
            <a:t>Residential Products Platform:</a:t>
          </a:r>
        </a:p>
        <a:p>
          <a:pPr marL="0" lvl="0" indent="0" algn="l" defTabSz="844550">
            <a:lnSpc>
              <a:spcPct val="90000"/>
            </a:lnSpc>
            <a:spcBef>
              <a:spcPct val="0"/>
            </a:spcBef>
            <a:spcAft>
              <a:spcPct val="35000"/>
            </a:spcAft>
            <a:buNone/>
          </a:pPr>
          <a:r>
            <a:rPr lang="en-US" sz="1900" b="0" kern="1200"/>
            <a:t>Video Poster has a highly negative impact</a:t>
          </a:r>
        </a:p>
      </dsp:txBody>
      <dsp:txXfrm>
        <a:off x="2093176" y="5855870"/>
        <a:ext cx="4046140" cy="4121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1E010-E319-F547-ADDF-BA07032F38D4}">
      <dsp:nvSpPr>
        <dsp:cNvPr id="0" name=""/>
        <dsp:cNvSpPr/>
      </dsp:nvSpPr>
      <dsp:spPr>
        <a:xfrm>
          <a:off x="1513900" y="2747"/>
          <a:ext cx="4206556" cy="4206556"/>
        </a:xfrm>
        <a:prstGeom prst="ellipse">
          <a:avLst/>
        </a:prstGeom>
        <a:solidFill>
          <a:schemeClr val="accent2">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0B11072-1DF9-F54E-BBE4-21B9D2DC0E45}">
      <dsp:nvSpPr>
        <dsp:cNvPr id="0" name=""/>
        <dsp:cNvSpPr/>
      </dsp:nvSpPr>
      <dsp:spPr>
        <a:xfrm>
          <a:off x="1712890" y="179422"/>
          <a:ext cx="757180" cy="757180"/>
        </a:xfrm>
        <a:prstGeom prst="ellipse">
          <a:avLst/>
        </a:prstGeom>
        <a:solidFill>
          <a:schemeClr val="accent2">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7B36801-2E69-F849-884D-7029172649F3}">
      <dsp:nvSpPr>
        <dsp:cNvPr id="0" name=""/>
        <dsp:cNvSpPr/>
      </dsp:nvSpPr>
      <dsp:spPr>
        <a:xfrm>
          <a:off x="2091480" y="179422"/>
          <a:ext cx="4050095" cy="75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a:lnSpc>
              <a:spcPct val="90000"/>
            </a:lnSpc>
            <a:spcBef>
              <a:spcPct val="0"/>
            </a:spcBef>
            <a:spcAft>
              <a:spcPct val="35000"/>
            </a:spcAft>
            <a:buNone/>
          </a:pPr>
          <a:r>
            <a:rPr lang="en-US" sz="2800" kern="1200"/>
            <a:t>Similarities</a:t>
          </a:r>
        </a:p>
      </dsp:txBody>
      <dsp:txXfrm>
        <a:off x="2091480" y="179422"/>
        <a:ext cx="4050095" cy="757180"/>
      </dsp:txXfrm>
    </dsp:sp>
    <dsp:sp modelId="{E2816FC5-3E82-AF4B-894C-CA84AA1B64E3}">
      <dsp:nvSpPr>
        <dsp:cNvPr id="0" name=""/>
        <dsp:cNvSpPr/>
      </dsp:nvSpPr>
      <dsp:spPr>
        <a:xfrm>
          <a:off x="2156848" y="750566"/>
          <a:ext cx="4050095" cy="1471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b="1" kern="1200"/>
            <a:t>Positive Correlation:</a:t>
          </a:r>
        </a:p>
        <a:p>
          <a:pPr marL="0" lvl="0" indent="0" algn="l" defTabSz="844550">
            <a:lnSpc>
              <a:spcPct val="90000"/>
            </a:lnSpc>
            <a:spcBef>
              <a:spcPct val="0"/>
            </a:spcBef>
            <a:spcAft>
              <a:spcPct val="35000"/>
            </a:spcAft>
            <a:buNone/>
          </a:pPr>
          <a:r>
            <a:rPr lang="en-US" sz="1900" b="0" kern="1200"/>
            <a:t>Home Square Footage, Video poster, </a:t>
          </a:r>
          <a:r>
            <a:rPr lang="en-US" sz="1900" b="0" i="0" kern="1200"/>
            <a:t>economy-stability, Income-broad</a:t>
          </a:r>
          <a:endParaRPr lang="en-US" sz="1900" kern="1200"/>
        </a:p>
      </dsp:txBody>
      <dsp:txXfrm>
        <a:off x="2156848" y="750566"/>
        <a:ext cx="4050095" cy="1471830"/>
      </dsp:txXfrm>
    </dsp:sp>
    <dsp:sp modelId="{5EE1B844-56C2-0F4C-B12F-B188A0D60ED0}">
      <dsp:nvSpPr>
        <dsp:cNvPr id="0" name=""/>
        <dsp:cNvSpPr/>
      </dsp:nvSpPr>
      <dsp:spPr>
        <a:xfrm rot="20743430">
          <a:off x="2091480" y="2408434"/>
          <a:ext cx="155378" cy="1553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5395601-5614-2843-A167-A43B021E2123}">
      <dsp:nvSpPr>
        <dsp:cNvPr id="0" name=""/>
        <dsp:cNvSpPr/>
      </dsp:nvSpPr>
      <dsp:spPr>
        <a:xfrm>
          <a:off x="2151097" y="2073484"/>
          <a:ext cx="4050095" cy="1215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b="1" kern="1200"/>
            <a:t>Negative Correlation:</a:t>
          </a:r>
        </a:p>
        <a:p>
          <a:pPr marL="0" lvl="0" indent="0" algn="l" defTabSz="844550">
            <a:lnSpc>
              <a:spcPct val="90000"/>
            </a:lnSpc>
            <a:spcBef>
              <a:spcPct val="0"/>
            </a:spcBef>
            <a:spcAft>
              <a:spcPct val="35000"/>
            </a:spcAft>
            <a:buNone/>
          </a:pPr>
          <a:r>
            <a:rPr lang="en-US" sz="1900" b="0" i="0" kern="1200"/>
            <a:t>home-market-value-is-null, Dwelling type-</a:t>
          </a:r>
          <a:r>
            <a:rPr lang="en-US" sz="1900" b="0" i="0" kern="1200" err="1"/>
            <a:t>s,Dwelling</a:t>
          </a:r>
          <a:r>
            <a:rPr lang="en-US" sz="1900" b="0" i="0" kern="1200"/>
            <a:t> type-M</a:t>
          </a:r>
        </a:p>
      </dsp:txBody>
      <dsp:txXfrm>
        <a:off x="2151097" y="2073484"/>
        <a:ext cx="4050095" cy="1215442"/>
      </dsp:txXfrm>
    </dsp:sp>
    <dsp:sp modelId="{D906676F-2259-1E45-B3CD-37C101BCD2F4}">
      <dsp:nvSpPr>
        <dsp:cNvPr id="0" name=""/>
        <dsp:cNvSpPr/>
      </dsp:nvSpPr>
      <dsp:spPr>
        <a:xfrm>
          <a:off x="1513900" y="3797441"/>
          <a:ext cx="4206556" cy="4206556"/>
        </a:xfrm>
        <a:prstGeom prst="ellipse">
          <a:avLst/>
        </a:prstGeom>
        <a:solidFill>
          <a:schemeClr val="accent2">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ECE7276-DF3E-D54E-A3C1-9897FB109E95}">
      <dsp:nvSpPr>
        <dsp:cNvPr id="0" name=""/>
        <dsp:cNvSpPr/>
      </dsp:nvSpPr>
      <dsp:spPr>
        <a:xfrm>
          <a:off x="1712890" y="3974116"/>
          <a:ext cx="757180" cy="757180"/>
        </a:xfrm>
        <a:prstGeom prst="ellipse">
          <a:avLst/>
        </a:prstGeom>
        <a:solidFill>
          <a:schemeClr val="accent2">
            <a:lumMod val="60000"/>
            <a:lumOff val="4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5082C46-93FC-1C41-8DAF-0077AE0FCDEE}">
      <dsp:nvSpPr>
        <dsp:cNvPr id="0" name=""/>
        <dsp:cNvSpPr/>
      </dsp:nvSpPr>
      <dsp:spPr>
        <a:xfrm>
          <a:off x="2091480" y="3974116"/>
          <a:ext cx="4050095" cy="75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marL="0" lvl="0" indent="0" algn="l" defTabSz="1244600">
            <a:lnSpc>
              <a:spcPct val="90000"/>
            </a:lnSpc>
            <a:spcBef>
              <a:spcPct val="0"/>
            </a:spcBef>
            <a:spcAft>
              <a:spcPct val="35000"/>
            </a:spcAft>
            <a:buNone/>
          </a:pPr>
          <a:r>
            <a:rPr lang="en-US" sz="2800" kern="1200"/>
            <a:t>Differences</a:t>
          </a:r>
        </a:p>
      </dsp:txBody>
      <dsp:txXfrm>
        <a:off x="2091480" y="3974116"/>
        <a:ext cx="4050095" cy="757180"/>
      </dsp:txXfrm>
    </dsp:sp>
    <dsp:sp modelId="{02F47492-4D50-7940-9D5C-3D763E9C3330}">
      <dsp:nvSpPr>
        <dsp:cNvPr id="0" name=""/>
        <dsp:cNvSpPr/>
      </dsp:nvSpPr>
      <dsp:spPr>
        <a:xfrm>
          <a:off x="2091480" y="4731297"/>
          <a:ext cx="4050095" cy="63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endParaRPr lang="en-US" sz="1900" b="1" kern="1200"/>
        </a:p>
        <a:p>
          <a:pPr marL="0" lvl="0" indent="0" algn="l" defTabSz="844550">
            <a:lnSpc>
              <a:spcPct val="90000"/>
            </a:lnSpc>
            <a:spcBef>
              <a:spcPct val="0"/>
            </a:spcBef>
            <a:spcAft>
              <a:spcPct val="35000"/>
            </a:spcAft>
            <a:buNone/>
          </a:pPr>
          <a:r>
            <a:rPr lang="en-US" sz="1900" b="1" kern="1200"/>
            <a:t>Targeted Weatherization Low Income SOP:</a:t>
          </a:r>
        </a:p>
        <a:p>
          <a:pPr marL="0" lvl="0" indent="0" algn="l" defTabSz="844550">
            <a:lnSpc>
              <a:spcPct val="90000"/>
            </a:lnSpc>
            <a:spcBef>
              <a:spcPct val="0"/>
            </a:spcBef>
            <a:spcAft>
              <a:spcPct val="35000"/>
            </a:spcAft>
            <a:buNone/>
          </a:pPr>
          <a:r>
            <a:rPr lang="en-US" sz="1900" b="0" kern="1200"/>
            <a:t>Home Square has a highly impact.</a:t>
          </a:r>
          <a:endParaRPr lang="en-US" sz="1900" kern="1200"/>
        </a:p>
      </dsp:txBody>
      <dsp:txXfrm>
        <a:off x="2091480" y="4731297"/>
        <a:ext cx="4050095" cy="63573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28B02873-12BA-4BE9-82B1-DB9C4E5340CA}" type="datetimeFigureOut">
              <a:rPr lang="en-US" smtClean="0"/>
              <a:t>4/17/2023</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67E23EF2-1E9A-43AE-9D4D-5FA7298F1471}" type="slidenum">
              <a:rPr lang="en-US" smtClean="0"/>
              <a:t>‹#›</a:t>
            </a:fld>
            <a:endParaRPr lang="en-US"/>
          </a:p>
        </p:txBody>
      </p:sp>
    </p:spTree>
    <p:extLst>
      <p:ext uri="{BB962C8B-B14F-4D97-AF65-F5344CB8AC3E}">
        <p14:creationId xmlns:p14="http://schemas.microsoft.com/office/powerpoint/2010/main" val="2099392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 Regions – </a:t>
            </a:r>
            <a:r>
              <a:rPr lang="en-US" err="1"/>
              <a:t>FortWort</a:t>
            </a:r>
            <a:r>
              <a:rPr lang="en-US"/>
              <a:t>, Especially Western Region</a:t>
            </a:r>
          </a:p>
          <a:p>
            <a:r>
              <a:rPr lang="en-US"/>
              <a:t>Other Regions – Round Rock, Pflugerville , </a:t>
            </a:r>
            <a:r>
              <a:rPr lang="en-US" err="1"/>
              <a:t>Mckinney</a:t>
            </a:r>
            <a:r>
              <a:rPr lang="en-US"/>
              <a:t> and Balch Springs</a:t>
            </a:r>
          </a:p>
          <a:p>
            <a:r>
              <a:rPr lang="en-US"/>
              <a:t>These are the traits for highest income people in that region.</a:t>
            </a:r>
          </a:p>
          <a:p>
            <a:r>
              <a:rPr lang="en-US"/>
              <a:t>Majority of the customers Own a house , a few are rented , with a mixture of Single and Marial status</a:t>
            </a:r>
          </a:p>
          <a:p>
            <a:endParaRPr lang="en-US"/>
          </a:p>
        </p:txBody>
      </p:sp>
      <p:sp>
        <p:nvSpPr>
          <p:cNvPr id="4" name="Slide Number Placeholder 3"/>
          <p:cNvSpPr>
            <a:spLocks noGrp="1"/>
          </p:cNvSpPr>
          <p:nvPr>
            <p:ph type="sldNum" sz="quarter" idx="5"/>
          </p:nvPr>
        </p:nvSpPr>
        <p:spPr/>
        <p:txBody>
          <a:bodyPr/>
          <a:lstStyle/>
          <a:p>
            <a:fld id="{67E23EF2-1E9A-43AE-9D4D-5FA7298F1471}" type="slidenum">
              <a:rPr lang="en-US" smtClean="0"/>
              <a:t>29</a:t>
            </a:fld>
            <a:endParaRPr lang="en-US"/>
          </a:p>
        </p:txBody>
      </p:sp>
    </p:spTree>
    <p:extLst>
      <p:ext uri="{BB962C8B-B14F-4D97-AF65-F5344CB8AC3E}">
        <p14:creationId xmlns:p14="http://schemas.microsoft.com/office/powerpoint/2010/main" val="327424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 Regions – </a:t>
            </a:r>
            <a:r>
              <a:rPr lang="en-US" err="1"/>
              <a:t>FortWort</a:t>
            </a:r>
            <a:r>
              <a:rPr lang="en-US"/>
              <a:t>, Especially Western Region</a:t>
            </a:r>
          </a:p>
          <a:p>
            <a:r>
              <a:rPr lang="en-US"/>
              <a:t>Other Regions – Round Rock, Pflugerville , </a:t>
            </a:r>
            <a:r>
              <a:rPr lang="en-US" err="1"/>
              <a:t>Mckinney</a:t>
            </a:r>
            <a:r>
              <a:rPr lang="en-US"/>
              <a:t> and Balch Springs</a:t>
            </a:r>
          </a:p>
          <a:p>
            <a:r>
              <a:rPr lang="en-US"/>
              <a:t>These are the traits for highest income people in that region.</a:t>
            </a:r>
          </a:p>
          <a:p>
            <a:r>
              <a:rPr lang="en-US"/>
              <a:t>Majority of the customers Own a house , a few are rented , with a mixture of Single and Marial status</a:t>
            </a:r>
          </a:p>
          <a:p>
            <a:endParaRPr lang="en-US"/>
          </a:p>
        </p:txBody>
      </p:sp>
      <p:sp>
        <p:nvSpPr>
          <p:cNvPr id="4" name="Slide Number Placeholder 3"/>
          <p:cNvSpPr>
            <a:spLocks noGrp="1"/>
          </p:cNvSpPr>
          <p:nvPr>
            <p:ph type="sldNum" sz="quarter" idx="5"/>
          </p:nvPr>
        </p:nvSpPr>
        <p:spPr/>
        <p:txBody>
          <a:bodyPr/>
          <a:lstStyle/>
          <a:p>
            <a:fld id="{67E23EF2-1E9A-43AE-9D4D-5FA7298F1471}" type="slidenum">
              <a:rPr lang="en-US" smtClean="0"/>
              <a:t>30</a:t>
            </a:fld>
            <a:endParaRPr lang="en-US"/>
          </a:p>
        </p:txBody>
      </p:sp>
    </p:spTree>
    <p:extLst>
      <p:ext uri="{BB962C8B-B14F-4D97-AF65-F5344CB8AC3E}">
        <p14:creationId xmlns:p14="http://schemas.microsoft.com/office/powerpoint/2010/main" val="220190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 Regions – </a:t>
            </a:r>
            <a:r>
              <a:rPr lang="en-US" err="1"/>
              <a:t>FortWort</a:t>
            </a:r>
            <a:r>
              <a:rPr lang="en-US"/>
              <a:t>, Especially Western Region</a:t>
            </a:r>
          </a:p>
          <a:p>
            <a:r>
              <a:rPr lang="en-US"/>
              <a:t>Other Regions – Round Rock, Pflugerville , </a:t>
            </a:r>
            <a:r>
              <a:rPr lang="en-US" err="1"/>
              <a:t>Mckinney</a:t>
            </a:r>
            <a:r>
              <a:rPr lang="en-US"/>
              <a:t> and Balch Springs</a:t>
            </a:r>
          </a:p>
          <a:p>
            <a:r>
              <a:rPr lang="en-US"/>
              <a:t>These are the traits for highest income people in that region.</a:t>
            </a:r>
          </a:p>
          <a:p>
            <a:r>
              <a:rPr lang="en-US"/>
              <a:t>Majority of the customers Own a house , a few are rented , with a mixture of Single and Marial status</a:t>
            </a:r>
          </a:p>
          <a:p>
            <a:endParaRPr lang="en-US"/>
          </a:p>
        </p:txBody>
      </p:sp>
      <p:sp>
        <p:nvSpPr>
          <p:cNvPr id="4" name="Slide Number Placeholder 3"/>
          <p:cNvSpPr>
            <a:spLocks noGrp="1"/>
          </p:cNvSpPr>
          <p:nvPr>
            <p:ph type="sldNum" sz="quarter" idx="5"/>
          </p:nvPr>
        </p:nvSpPr>
        <p:spPr/>
        <p:txBody>
          <a:bodyPr/>
          <a:lstStyle/>
          <a:p>
            <a:fld id="{67E23EF2-1E9A-43AE-9D4D-5FA7298F1471}" type="slidenum">
              <a:rPr lang="en-US" smtClean="0"/>
              <a:t>31</a:t>
            </a:fld>
            <a:endParaRPr lang="en-US"/>
          </a:p>
        </p:txBody>
      </p:sp>
    </p:spTree>
    <p:extLst>
      <p:ext uri="{BB962C8B-B14F-4D97-AF65-F5344CB8AC3E}">
        <p14:creationId xmlns:p14="http://schemas.microsoft.com/office/powerpoint/2010/main" val="283516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 Regions – </a:t>
            </a:r>
            <a:r>
              <a:rPr lang="en-US" err="1"/>
              <a:t>FortWort</a:t>
            </a:r>
            <a:r>
              <a:rPr lang="en-US"/>
              <a:t>, Especially Western Region</a:t>
            </a:r>
          </a:p>
          <a:p>
            <a:r>
              <a:rPr lang="en-US"/>
              <a:t>Other Regions – Round Rock, Pflugerville , </a:t>
            </a:r>
            <a:r>
              <a:rPr lang="en-US" err="1"/>
              <a:t>Mckinney</a:t>
            </a:r>
            <a:r>
              <a:rPr lang="en-US"/>
              <a:t> and Balch Springs</a:t>
            </a:r>
          </a:p>
          <a:p>
            <a:r>
              <a:rPr lang="en-US"/>
              <a:t>These are the traits for highest income people in that region.</a:t>
            </a:r>
          </a:p>
          <a:p>
            <a:r>
              <a:rPr lang="en-US"/>
              <a:t>Majority of the customers Own a house , a few are rented , with a mixture of Single and Marial status</a:t>
            </a:r>
          </a:p>
          <a:p>
            <a:endParaRPr lang="en-US"/>
          </a:p>
        </p:txBody>
      </p:sp>
      <p:sp>
        <p:nvSpPr>
          <p:cNvPr id="4" name="Slide Number Placeholder 3"/>
          <p:cNvSpPr>
            <a:spLocks noGrp="1"/>
          </p:cNvSpPr>
          <p:nvPr>
            <p:ph type="sldNum" sz="quarter" idx="5"/>
          </p:nvPr>
        </p:nvSpPr>
        <p:spPr/>
        <p:txBody>
          <a:bodyPr/>
          <a:lstStyle/>
          <a:p>
            <a:fld id="{67E23EF2-1E9A-43AE-9D4D-5FA7298F1471}" type="slidenum">
              <a:rPr lang="en-US" smtClean="0"/>
              <a:t>32</a:t>
            </a:fld>
            <a:endParaRPr lang="en-US"/>
          </a:p>
        </p:txBody>
      </p:sp>
    </p:spTree>
    <p:extLst>
      <p:ext uri="{BB962C8B-B14F-4D97-AF65-F5344CB8AC3E}">
        <p14:creationId xmlns:p14="http://schemas.microsoft.com/office/powerpoint/2010/main" val="585881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principle of </a:t>
            </a:r>
            <a:r>
              <a:rPr lang="en-US" dirty="0" err="1"/>
              <a:t>XGBoost</a:t>
            </a:r>
            <a:r>
              <a:rPr lang="en-US" dirty="0"/>
              <a:t> algorithm?</a:t>
            </a:r>
          </a:p>
          <a:p>
            <a:r>
              <a:rPr lang="en-US" dirty="0" err="1"/>
              <a:t>XGBoost</a:t>
            </a:r>
            <a:r>
              <a:rPr lang="en-US" dirty="0"/>
              <a:t> is an optimized distributed gradient boosting library designed to be highly efficient, flexible and portable. It implements Machine Learning algorithms under the Gradient Boosting framework. It provides a parallel tree boosting to solve many data science problems in a fast and accurate way.</a:t>
            </a:r>
          </a:p>
        </p:txBody>
      </p:sp>
      <p:sp>
        <p:nvSpPr>
          <p:cNvPr id="4" name="Slide Number Placeholder 3"/>
          <p:cNvSpPr>
            <a:spLocks noGrp="1"/>
          </p:cNvSpPr>
          <p:nvPr>
            <p:ph type="sldNum" sz="quarter" idx="5"/>
          </p:nvPr>
        </p:nvSpPr>
        <p:spPr/>
        <p:txBody>
          <a:bodyPr/>
          <a:lstStyle/>
          <a:p>
            <a:fld id="{67E23EF2-1E9A-43AE-9D4D-5FA7298F1471}" type="slidenum">
              <a:rPr lang="en-US" smtClean="0"/>
              <a:t>34</a:t>
            </a:fld>
            <a:endParaRPr lang="en-US"/>
          </a:p>
        </p:txBody>
      </p:sp>
    </p:spTree>
    <p:extLst>
      <p:ext uri="{BB962C8B-B14F-4D97-AF65-F5344CB8AC3E}">
        <p14:creationId xmlns:p14="http://schemas.microsoft.com/office/powerpoint/2010/main" val="3981158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400" b="1" i="0">
                <a:solidFill>
                  <a:srgbClr val="730026"/>
                </a:solidFill>
                <a:latin typeface="Arial"/>
                <a:cs typeface="Arial"/>
              </a:defRPr>
            </a:lvl1pPr>
          </a:lstStyle>
          <a:p>
            <a:pPr marL="12700">
              <a:lnSpc>
                <a:spcPts val="2320"/>
              </a:lnSpc>
            </a:pPr>
            <a:r>
              <a:rPr spc="-5"/>
              <a:t>Oncor</a:t>
            </a:r>
            <a:r>
              <a:rPr spc="-45"/>
              <a:t> </a:t>
            </a:r>
            <a:r>
              <a:rPr spc="-5"/>
              <a:t>Electric</a:t>
            </a:r>
            <a:r>
              <a:rPr spc="-45"/>
              <a:t> </a:t>
            </a:r>
            <a:r>
              <a:rPr spc="-5"/>
              <a:t>Delivery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284065" y="576359"/>
            <a:ext cx="241935" cy="381000"/>
          </a:xfrm>
          <a:custGeom>
            <a:avLst/>
            <a:gdLst/>
            <a:ahLst/>
            <a:cxnLst/>
            <a:rect l="l" t="t" r="r" b="b"/>
            <a:pathLst>
              <a:path w="241934" h="381000">
                <a:moveTo>
                  <a:pt x="51160" y="380511"/>
                </a:moveTo>
                <a:lnTo>
                  <a:pt x="0" y="380511"/>
                </a:lnTo>
                <a:lnTo>
                  <a:pt x="0" y="0"/>
                </a:lnTo>
                <a:lnTo>
                  <a:pt x="93750" y="0"/>
                </a:lnTo>
                <a:lnTo>
                  <a:pt x="133527" y="2814"/>
                </a:lnTo>
                <a:lnTo>
                  <a:pt x="161920" y="8443"/>
                </a:lnTo>
                <a:lnTo>
                  <a:pt x="184687" y="19836"/>
                </a:lnTo>
                <a:lnTo>
                  <a:pt x="204509" y="34043"/>
                </a:lnTo>
                <a:lnTo>
                  <a:pt x="213638" y="45436"/>
                </a:lnTo>
                <a:lnTo>
                  <a:pt x="51160" y="45436"/>
                </a:lnTo>
                <a:lnTo>
                  <a:pt x="51160" y="380511"/>
                </a:lnTo>
                <a:close/>
              </a:path>
              <a:path w="241934" h="381000">
                <a:moveTo>
                  <a:pt x="241473" y="380377"/>
                </a:moveTo>
                <a:lnTo>
                  <a:pt x="181875" y="380377"/>
                </a:lnTo>
                <a:lnTo>
                  <a:pt x="73996" y="181736"/>
                </a:lnTo>
                <a:lnTo>
                  <a:pt x="96697" y="178930"/>
                </a:lnTo>
                <a:lnTo>
                  <a:pt x="136339" y="173300"/>
                </a:lnTo>
                <a:lnTo>
                  <a:pt x="164732" y="156145"/>
                </a:lnTo>
                <a:lnTo>
                  <a:pt x="173304" y="144752"/>
                </a:lnTo>
                <a:lnTo>
                  <a:pt x="178929" y="127730"/>
                </a:lnTo>
                <a:lnTo>
                  <a:pt x="181741" y="107894"/>
                </a:lnTo>
                <a:lnTo>
                  <a:pt x="176116" y="79479"/>
                </a:lnTo>
                <a:lnTo>
                  <a:pt x="147589" y="53880"/>
                </a:lnTo>
                <a:lnTo>
                  <a:pt x="116384" y="45436"/>
                </a:lnTo>
                <a:lnTo>
                  <a:pt x="213638" y="45436"/>
                </a:lnTo>
                <a:lnTo>
                  <a:pt x="215893" y="48250"/>
                </a:lnTo>
                <a:lnTo>
                  <a:pt x="224464" y="65272"/>
                </a:lnTo>
                <a:lnTo>
                  <a:pt x="230089" y="85109"/>
                </a:lnTo>
                <a:lnTo>
                  <a:pt x="232902" y="107760"/>
                </a:lnTo>
                <a:lnTo>
                  <a:pt x="230067" y="127730"/>
                </a:lnTo>
                <a:lnTo>
                  <a:pt x="210134" y="175847"/>
                </a:lnTo>
                <a:lnTo>
                  <a:pt x="164732" y="207210"/>
                </a:lnTo>
                <a:lnTo>
                  <a:pt x="147723" y="212839"/>
                </a:lnTo>
                <a:lnTo>
                  <a:pt x="241473" y="380377"/>
                </a:lnTo>
                <a:close/>
              </a:path>
            </a:pathLst>
          </a:custGeom>
          <a:solidFill>
            <a:srgbClr val="730026"/>
          </a:solidFill>
        </p:spPr>
        <p:txBody>
          <a:bodyPr wrap="square" lIns="0" tIns="0" rIns="0" bIns="0" rtlCol="0"/>
          <a:lstStyle/>
          <a:p>
            <a:endParaRPr/>
          </a:p>
        </p:txBody>
      </p:sp>
      <p:sp>
        <p:nvSpPr>
          <p:cNvPr id="17" name="bg object 17"/>
          <p:cNvSpPr/>
          <p:nvPr/>
        </p:nvSpPr>
        <p:spPr>
          <a:xfrm>
            <a:off x="14139509" y="559739"/>
            <a:ext cx="332105" cy="411480"/>
          </a:xfrm>
          <a:custGeom>
            <a:avLst/>
            <a:gdLst/>
            <a:ahLst/>
            <a:cxnLst/>
            <a:rect l="l" t="t" r="r" b="b"/>
            <a:pathLst>
              <a:path w="332105" h="411480">
                <a:moveTo>
                  <a:pt x="332009" y="411070"/>
                </a:moveTo>
                <a:lnTo>
                  <a:pt x="53839" y="124647"/>
                </a:lnTo>
                <a:lnTo>
                  <a:pt x="53839" y="396997"/>
                </a:lnTo>
                <a:lnTo>
                  <a:pt x="0" y="396997"/>
                </a:lnTo>
                <a:lnTo>
                  <a:pt x="0" y="0"/>
                </a:lnTo>
                <a:lnTo>
                  <a:pt x="280982" y="286422"/>
                </a:lnTo>
                <a:lnTo>
                  <a:pt x="280982" y="16887"/>
                </a:lnTo>
                <a:lnTo>
                  <a:pt x="332009" y="16887"/>
                </a:lnTo>
                <a:lnTo>
                  <a:pt x="332009" y="411070"/>
                </a:lnTo>
                <a:close/>
              </a:path>
            </a:pathLst>
          </a:custGeom>
          <a:solidFill>
            <a:srgbClr val="730026"/>
          </a:solidFill>
        </p:spPr>
        <p:txBody>
          <a:bodyPr wrap="square" lIns="0" tIns="0" rIns="0" bIns="0" rtlCol="0"/>
          <a:lstStyle/>
          <a:p>
            <a:endParaRPr/>
          </a:p>
        </p:txBody>
      </p:sp>
      <p:sp>
        <p:nvSpPr>
          <p:cNvPr id="18" name="bg object 18"/>
          <p:cNvSpPr/>
          <p:nvPr/>
        </p:nvSpPr>
        <p:spPr>
          <a:xfrm>
            <a:off x="14520126" y="571004"/>
            <a:ext cx="715010" cy="394970"/>
          </a:xfrm>
          <a:custGeom>
            <a:avLst/>
            <a:gdLst/>
            <a:ahLst/>
            <a:cxnLst/>
            <a:rect l="l" t="t" r="r" b="b"/>
            <a:pathLst>
              <a:path w="715009" h="394969">
                <a:moveTo>
                  <a:pt x="298132" y="25603"/>
                </a:moveTo>
                <a:lnTo>
                  <a:pt x="275361" y="14211"/>
                </a:lnTo>
                <a:lnTo>
                  <a:pt x="249783" y="5626"/>
                </a:lnTo>
                <a:lnTo>
                  <a:pt x="227012" y="0"/>
                </a:lnTo>
                <a:lnTo>
                  <a:pt x="181610" y="0"/>
                </a:lnTo>
                <a:lnTo>
                  <a:pt x="122148" y="14071"/>
                </a:lnTo>
                <a:lnTo>
                  <a:pt x="88125" y="31229"/>
                </a:lnTo>
                <a:lnTo>
                  <a:pt x="45542" y="68224"/>
                </a:lnTo>
                <a:lnTo>
                  <a:pt x="8445" y="136309"/>
                </a:lnTo>
                <a:lnTo>
                  <a:pt x="5626" y="156146"/>
                </a:lnTo>
                <a:lnTo>
                  <a:pt x="0" y="175983"/>
                </a:lnTo>
                <a:lnTo>
                  <a:pt x="0" y="218465"/>
                </a:lnTo>
                <a:lnTo>
                  <a:pt x="2819" y="238302"/>
                </a:lnTo>
                <a:lnTo>
                  <a:pt x="8445" y="258140"/>
                </a:lnTo>
                <a:lnTo>
                  <a:pt x="17018" y="275158"/>
                </a:lnTo>
                <a:lnTo>
                  <a:pt x="25577" y="294995"/>
                </a:lnTo>
                <a:lnTo>
                  <a:pt x="34150" y="309206"/>
                </a:lnTo>
                <a:lnTo>
                  <a:pt x="45542" y="323418"/>
                </a:lnTo>
                <a:lnTo>
                  <a:pt x="73926" y="351828"/>
                </a:lnTo>
                <a:lnTo>
                  <a:pt x="88125" y="360400"/>
                </a:lnTo>
                <a:lnTo>
                  <a:pt x="105130" y="371805"/>
                </a:lnTo>
                <a:lnTo>
                  <a:pt x="122148" y="380377"/>
                </a:lnTo>
                <a:lnTo>
                  <a:pt x="139153" y="386003"/>
                </a:lnTo>
                <a:lnTo>
                  <a:pt x="198615" y="394449"/>
                </a:lnTo>
                <a:lnTo>
                  <a:pt x="224205" y="391629"/>
                </a:lnTo>
                <a:lnTo>
                  <a:pt x="249783" y="386003"/>
                </a:lnTo>
                <a:lnTo>
                  <a:pt x="272542" y="377431"/>
                </a:lnTo>
                <a:lnTo>
                  <a:pt x="298132" y="366039"/>
                </a:lnTo>
                <a:lnTo>
                  <a:pt x="298132" y="309346"/>
                </a:lnTo>
                <a:lnTo>
                  <a:pt x="275361" y="326364"/>
                </a:lnTo>
                <a:lnTo>
                  <a:pt x="249783" y="337756"/>
                </a:lnTo>
                <a:lnTo>
                  <a:pt x="224205" y="343382"/>
                </a:lnTo>
                <a:lnTo>
                  <a:pt x="195668" y="346468"/>
                </a:lnTo>
                <a:lnTo>
                  <a:pt x="167284" y="343649"/>
                </a:lnTo>
                <a:lnTo>
                  <a:pt x="118935" y="320865"/>
                </a:lnTo>
                <a:lnTo>
                  <a:pt x="79159" y="281190"/>
                </a:lnTo>
                <a:lnTo>
                  <a:pt x="56388" y="227177"/>
                </a:lnTo>
                <a:lnTo>
                  <a:pt x="53568" y="195948"/>
                </a:lnTo>
                <a:lnTo>
                  <a:pt x="56388" y="167538"/>
                </a:lnTo>
                <a:lnTo>
                  <a:pt x="76339" y="113525"/>
                </a:lnTo>
                <a:lnTo>
                  <a:pt x="116116" y="71031"/>
                </a:lnTo>
                <a:lnTo>
                  <a:pt x="167284" y="48247"/>
                </a:lnTo>
                <a:lnTo>
                  <a:pt x="195668" y="45440"/>
                </a:lnTo>
                <a:lnTo>
                  <a:pt x="224066" y="48247"/>
                </a:lnTo>
                <a:lnTo>
                  <a:pt x="249643" y="53886"/>
                </a:lnTo>
                <a:lnTo>
                  <a:pt x="275221" y="65278"/>
                </a:lnTo>
                <a:lnTo>
                  <a:pt x="297992" y="79476"/>
                </a:lnTo>
                <a:lnTo>
                  <a:pt x="298132" y="79476"/>
                </a:lnTo>
                <a:lnTo>
                  <a:pt x="298132" y="25603"/>
                </a:lnTo>
                <a:close/>
              </a:path>
              <a:path w="715009" h="394969">
                <a:moveTo>
                  <a:pt x="714921" y="195821"/>
                </a:moveTo>
                <a:lnTo>
                  <a:pt x="714781" y="195821"/>
                </a:lnTo>
                <a:lnTo>
                  <a:pt x="714781" y="175983"/>
                </a:lnTo>
                <a:lnTo>
                  <a:pt x="711974" y="156146"/>
                </a:lnTo>
                <a:lnTo>
                  <a:pt x="706348" y="136309"/>
                </a:lnTo>
                <a:lnTo>
                  <a:pt x="681037" y="85242"/>
                </a:lnTo>
                <a:lnTo>
                  <a:pt x="669645" y="71031"/>
                </a:lnTo>
                <a:lnTo>
                  <a:pt x="661073" y="62458"/>
                </a:lnTo>
                <a:lnTo>
                  <a:pt x="661073" y="195821"/>
                </a:lnTo>
                <a:lnTo>
                  <a:pt x="658266" y="227050"/>
                </a:lnTo>
                <a:lnTo>
                  <a:pt x="635635" y="281063"/>
                </a:lnTo>
                <a:lnTo>
                  <a:pt x="595985" y="320738"/>
                </a:lnTo>
                <a:lnTo>
                  <a:pt x="544957" y="343522"/>
                </a:lnTo>
                <a:lnTo>
                  <a:pt x="516572" y="346329"/>
                </a:lnTo>
                <a:lnTo>
                  <a:pt x="488175" y="343522"/>
                </a:lnTo>
                <a:lnTo>
                  <a:pt x="437146" y="320738"/>
                </a:lnTo>
                <a:lnTo>
                  <a:pt x="397510" y="281063"/>
                </a:lnTo>
                <a:lnTo>
                  <a:pt x="374865" y="227050"/>
                </a:lnTo>
                <a:lnTo>
                  <a:pt x="372059" y="195821"/>
                </a:lnTo>
                <a:lnTo>
                  <a:pt x="374865" y="167398"/>
                </a:lnTo>
                <a:lnTo>
                  <a:pt x="394690" y="113385"/>
                </a:lnTo>
                <a:lnTo>
                  <a:pt x="434340" y="70904"/>
                </a:lnTo>
                <a:lnTo>
                  <a:pt x="485355" y="48120"/>
                </a:lnTo>
                <a:lnTo>
                  <a:pt x="516572" y="45300"/>
                </a:lnTo>
                <a:lnTo>
                  <a:pt x="547776" y="48120"/>
                </a:lnTo>
                <a:lnTo>
                  <a:pt x="598805" y="70904"/>
                </a:lnTo>
                <a:lnTo>
                  <a:pt x="638441" y="113385"/>
                </a:lnTo>
                <a:lnTo>
                  <a:pt x="658266" y="167398"/>
                </a:lnTo>
                <a:lnTo>
                  <a:pt x="661073" y="195821"/>
                </a:lnTo>
                <a:lnTo>
                  <a:pt x="661073" y="62458"/>
                </a:lnTo>
                <a:lnTo>
                  <a:pt x="655447" y="56832"/>
                </a:lnTo>
                <a:lnTo>
                  <a:pt x="641248" y="45440"/>
                </a:lnTo>
                <a:lnTo>
                  <a:pt x="641121" y="45300"/>
                </a:lnTo>
                <a:lnTo>
                  <a:pt x="593039" y="14071"/>
                </a:lnTo>
                <a:lnTo>
                  <a:pt x="556209" y="2819"/>
                </a:lnTo>
                <a:lnTo>
                  <a:pt x="536384" y="0"/>
                </a:lnTo>
                <a:lnTo>
                  <a:pt x="496747" y="0"/>
                </a:lnTo>
                <a:lnTo>
                  <a:pt x="457098" y="8445"/>
                </a:lnTo>
                <a:lnTo>
                  <a:pt x="406069" y="31229"/>
                </a:lnTo>
                <a:lnTo>
                  <a:pt x="391883" y="45440"/>
                </a:lnTo>
                <a:lnTo>
                  <a:pt x="377685" y="56832"/>
                </a:lnTo>
                <a:lnTo>
                  <a:pt x="363486" y="71031"/>
                </a:lnTo>
                <a:lnTo>
                  <a:pt x="352107" y="85242"/>
                </a:lnTo>
                <a:lnTo>
                  <a:pt x="326783" y="136309"/>
                </a:lnTo>
                <a:lnTo>
                  <a:pt x="318350" y="195821"/>
                </a:lnTo>
                <a:lnTo>
                  <a:pt x="326783" y="255333"/>
                </a:lnTo>
                <a:lnTo>
                  <a:pt x="352107" y="309206"/>
                </a:lnTo>
                <a:lnTo>
                  <a:pt x="377685" y="337616"/>
                </a:lnTo>
                <a:lnTo>
                  <a:pt x="423087" y="371805"/>
                </a:lnTo>
                <a:lnTo>
                  <a:pt x="440093" y="377431"/>
                </a:lnTo>
                <a:lnTo>
                  <a:pt x="457098" y="386003"/>
                </a:lnTo>
                <a:lnTo>
                  <a:pt x="516572" y="394449"/>
                </a:lnTo>
                <a:lnTo>
                  <a:pt x="576033" y="386003"/>
                </a:lnTo>
                <a:lnTo>
                  <a:pt x="593039" y="377431"/>
                </a:lnTo>
                <a:lnTo>
                  <a:pt x="610044" y="371805"/>
                </a:lnTo>
                <a:lnTo>
                  <a:pt x="644067" y="349008"/>
                </a:lnTo>
                <a:lnTo>
                  <a:pt x="681037" y="309206"/>
                </a:lnTo>
                <a:lnTo>
                  <a:pt x="698042" y="275158"/>
                </a:lnTo>
                <a:lnTo>
                  <a:pt x="706475" y="255333"/>
                </a:lnTo>
                <a:lnTo>
                  <a:pt x="712101" y="235496"/>
                </a:lnTo>
                <a:lnTo>
                  <a:pt x="714921" y="215658"/>
                </a:lnTo>
                <a:lnTo>
                  <a:pt x="714921" y="195821"/>
                </a:lnTo>
                <a:close/>
              </a:path>
            </a:pathLst>
          </a:custGeom>
          <a:solidFill>
            <a:srgbClr val="730026"/>
          </a:solidFill>
        </p:spPr>
        <p:txBody>
          <a:bodyPr wrap="square" lIns="0" tIns="0" rIns="0" bIns="0" rtlCol="0"/>
          <a:lstStyle/>
          <a:p>
            <a:endParaRPr/>
          </a:p>
        </p:txBody>
      </p:sp>
      <p:sp>
        <p:nvSpPr>
          <p:cNvPr id="19" name="bg object 19"/>
          <p:cNvSpPr/>
          <p:nvPr/>
        </p:nvSpPr>
        <p:spPr>
          <a:xfrm>
            <a:off x="13696739" y="570863"/>
            <a:ext cx="397510" cy="394970"/>
          </a:xfrm>
          <a:custGeom>
            <a:avLst/>
            <a:gdLst/>
            <a:ahLst/>
            <a:cxnLst/>
            <a:rect l="l" t="t" r="r" b="b"/>
            <a:pathLst>
              <a:path w="397509" h="394969">
                <a:moveTo>
                  <a:pt x="198884" y="394584"/>
                </a:moveTo>
                <a:lnTo>
                  <a:pt x="139420" y="386140"/>
                </a:lnTo>
                <a:lnTo>
                  <a:pt x="119598" y="377562"/>
                </a:lnTo>
                <a:lnTo>
                  <a:pt x="102589" y="371933"/>
                </a:lnTo>
                <a:lnTo>
                  <a:pt x="88393" y="360541"/>
                </a:lnTo>
                <a:lnTo>
                  <a:pt x="71384" y="349148"/>
                </a:lnTo>
                <a:lnTo>
                  <a:pt x="57187" y="337755"/>
                </a:lnTo>
                <a:lnTo>
                  <a:pt x="23035" y="292319"/>
                </a:lnTo>
                <a:lnTo>
                  <a:pt x="3214" y="235624"/>
                </a:lnTo>
                <a:lnTo>
                  <a:pt x="0" y="215788"/>
                </a:lnTo>
                <a:lnTo>
                  <a:pt x="0" y="176115"/>
                </a:lnTo>
                <a:lnTo>
                  <a:pt x="8481" y="136308"/>
                </a:lnTo>
                <a:lnTo>
                  <a:pt x="34151" y="85243"/>
                </a:lnTo>
                <a:lnTo>
                  <a:pt x="71116" y="45436"/>
                </a:lnTo>
                <a:lnTo>
                  <a:pt x="88125" y="31228"/>
                </a:lnTo>
                <a:lnTo>
                  <a:pt x="122143" y="14073"/>
                </a:lnTo>
                <a:lnTo>
                  <a:pt x="139152" y="8443"/>
                </a:lnTo>
                <a:lnTo>
                  <a:pt x="158973" y="2814"/>
                </a:lnTo>
                <a:lnTo>
                  <a:pt x="178795" y="0"/>
                </a:lnTo>
                <a:lnTo>
                  <a:pt x="218438" y="0"/>
                </a:lnTo>
                <a:lnTo>
                  <a:pt x="238259" y="2814"/>
                </a:lnTo>
                <a:lnTo>
                  <a:pt x="255268" y="8443"/>
                </a:lnTo>
                <a:lnTo>
                  <a:pt x="275090" y="14073"/>
                </a:lnTo>
                <a:lnTo>
                  <a:pt x="309108" y="31228"/>
                </a:lnTo>
                <a:lnTo>
                  <a:pt x="323304" y="45436"/>
                </a:lnTo>
                <a:lnTo>
                  <a:pt x="198482" y="45436"/>
                </a:lnTo>
                <a:lnTo>
                  <a:pt x="167277" y="48250"/>
                </a:lnTo>
                <a:lnTo>
                  <a:pt x="113303" y="71036"/>
                </a:lnTo>
                <a:lnTo>
                  <a:pt x="76473" y="113523"/>
                </a:lnTo>
                <a:lnTo>
                  <a:pt x="56651" y="167537"/>
                </a:lnTo>
                <a:lnTo>
                  <a:pt x="53839" y="195952"/>
                </a:lnTo>
                <a:lnTo>
                  <a:pt x="56651" y="227181"/>
                </a:lnTo>
                <a:lnTo>
                  <a:pt x="76607" y="281195"/>
                </a:lnTo>
                <a:lnTo>
                  <a:pt x="116250" y="320868"/>
                </a:lnTo>
                <a:lnTo>
                  <a:pt x="170223" y="343653"/>
                </a:lnTo>
                <a:lnTo>
                  <a:pt x="198616" y="346467"/>
                </a:lnTo>
                <a:lnTo>
                  <a:pt x="326912" y="346467"/>
                </a:lnTo>
                <a:lnTo>
                  <a:pt x="309375" y="360541"/>
                </a:lnTo>
                <a:lnTo>
                  <a:pt x="292366" y="371933"/>
                </a:lnTo>
                <a:lnTo>
                  <a:pt x="275357" y="377562"/>
                </a:lnTo>
                <a:lnTo>
                  <a:pt x="255536" y="386140"/>
                </a:lnTo>
                <a:lnTo>
                  <a:pt x="238527" y="388955"/>
                </a:lnTo>
                <a:lnTo>
                  <a:pt x="198884" y="394584"/>
                </a:lnTo>
                <a:close/>
              </a:path>
              <a:path w="397509" h="394969">
                <a:moveTo>
                  <a:pt x="343393" y="195952"/>
                </a:moveTo>
                <a:lnTo>
                  <a:pt x="332009" y="139123"/>
                </a:lnTo>
                <a:lnTo>
                  <a:pt x="303616" y="90872"/>
                </a:lnTo>
                <a:lnTo>
                  <a:pt x="255268" y="56828"/>
                </a:lnTo>
                <a:lnTo>
                  <a:pt x="198482" y="45436"/>
                </a:lnTo>
                <a:lnTo>
                  <a:pt x="323304" y="45436"/>
                </a:lnTo>
                <a:lnTo>
                  <a:pt x="351697" y="71036"/>
                </a:lnTo>
                <a:lnTo>
                  <a:pt x="380224" y="119286"/>
                </a:lnTo>
                <a:lnTo>
                  <a:pt x="391474" y="156145"/>
                </a:lnTo>
                <a:lnTo>
                  <a:pt x="397099" y="195818"/>
                </a:lnTo>
                <a:lnTo>
                  <a:pt x="343661" y="195818"/>
                </a:lnTo>
                <a:lnTo>
                  <a:pt x="343393" y="195952"/>
                </a:lnTo>
                <a:close/>
              </a:path>
              <a:path w="397509" h="394969">
                <a:moveTo>
                  <a:pt x="326912" y="346467"/>
                </a:moveTo>
                <a:lnTo>
                  <a:pt x="198616" y="346467"/>
                </a:lnTo>
                <a:lnTo>
                  <a:pt x="227143" y="343519"/>
                </a:lnTo>
                <a:lnTo>
                  <a:pt x="252723" y="334941"/>
                </a:lnTo>
                <a:lnTo>
                  <a:pt x="301072" y="303712"/>
                </a:lnTo>
                <a:lnTo>
                  <a:pt x="332277" y="255461"/>
                </a:lnTo>
                <a:lnTo>
                  <a:pt x="343661" y="195818"/>
                </a:lnTo>
                <a:lnTo>
                  <a:pt x="397099" y="195818"/>
                </a:lnTo>
                <a:lnTo>
                  <a:pt x="391742" y="235624"/>
                </a:lnTo>
                <a:lnTo>
                  <a:pt x="380492" y="275297"/>
                </a:lnTo>
                <a:lnTo>
                  <a:pt x="363349" y="309341"/>
                </a:lnTo>
                <a:lnTo>
                  <a:pt x="337768" y="337755"/>
                </a:lnTo>
                <a:lnTo>
                  <a:pt x="326912" y="346467"/>
                </a:lnTo>
                <a:close/>
              </a:path>
            </a:pathLst>
          </a:custGeom>
          <a:solidFill>
            <a:srgbClr val="730026"/>
          </a:solidFill>
        </p:spPr>
        <p:txBody>
          <a:bodyPr wrap="square" lIns="0" tIns="0" rIns="0" bIns="0" rtlCol="0"/>
          <a:lstStyle/>
          <a:p>
            <a:endParaRPr/>
          </a:p>
        </p:txBody>
      </p:sp>
      <p:sp>
        <p:nvSpPr>
          <p:cNvPr id="20" name="bg object 20"/>
          <p:cNvSpPr/>
          <p:nvPr/>
        </p:nvSpPr>
        <p:spPr>
          <a:xfrm>
            <a:off x="13889456" y="190626"/>
            <a:ext cx="1153160" cy="1153160"/>
          </a:xfrm>
          <a:custGeom>
            <a:avLst/>
            <a:gdLst/>
            <a:ahLst/>
            <a:cxnLst/>
            <a:rect l="l" t="t" r="r" b="b"/>
            <a:pathLst>
              <a:path w="1153159" h="1153160">
                <a:moveTo>
                  <a:pt x="945540" y="133223"/>
                </a:moveTo>
                <a:lnTo>
                  <a:pt x="865987" y="76403"/>
                </a:lnTo>
                <a:lnTo>
                  <a:pt x="820585" y="53746"/>
                </a:lnTo>
                <a:lnTo>
                  <a:pt x="775182" y="36728"/>
                </a:lnTo>
                <a:lnTo>
                  <a:pt x="726960" y="19697"/>
                </a:lnTo>
                <a:lnTo>
                  <a:pt x="678751" y="8305"/>
                </a:lnTo>
                <a:lnTo>
                  <a:pt x="627456" y="2819"/>
                </a:lnTo>
                <a:lnTo>
                  <a:pt x="576427" y="0"/>
                </a:lnTo>
                <a:lnTo>
                  <a:pt x="516699" y="2819"/>
                </a:lnTo>
                <a:lnTo>
                  <a:pt x="459917" y="11391"/>
                </a:lnTo>
                <a:lnTo>
                  <a:pt x="403123" y="25603"/>
                </a:lnTo>
                <a:lnTo>
                  <a:pt x="352094" y="45440"/>
                </a:lnTo>
                <a:lnTo>
                  <a:pt x="300939" y="70904"/>
                </a:lnTo>
                <a:lnTo>
                  <a:pt x="252730" y="99314"/>
                </a:lnTo>
                <a:lnTo>
                  <a:pt x="210134" y="130543"/>
                </a:lnTo>
                <a:lnTo>
                  <a:pt x="167551" y="170218"/>
                </a:lnTo>
                <a:lnTo>
                  <a:pt x="130581" y="209892"/>
                </a:lnTo>
                <a:lnTo>
                  <a:pt x="96558" y="255333"/>
                </a:lnTo>
                <a:lnTo>
                  <a:pt x="68173" y="300761"/>
                </a:lnTo>
                <a:lnTo>
                  <a:pt x="45402" y="351828"/>
                </a:lnTo>
                <a:lnTo>
                  <a:pt x="25577" y="405714"/>
                </a:lnTo>
                <a:lnTo>
                  <a:pt x="11379" y="459587"/>
                </a:lnTo>
                <a:lnTo>
                  <a:pt x="2806" y="516280"/>
                </a:lnTo>
                <a:lnTo>
                  <a:pt x="0" y="575932"/>
                </a:lnTo>
                <a:lnTo>
                  <a:pt x="17005" y="575932"/>
                </a:lnTo>
                <a:lnTo>
                  <a:pt x="22631" y="524865"/>
                </a:lnTo>
                <a:lnTo>
                  <a:pt x="34023" y="470979"/>
                </a:lnTo>
                <a:lnTo>
                  <a:pt x="51028" y="422732"/>
                </a:lnTo>
                <a:lnTo>
                  <a:pt x="70853" y="374484"/>
                </a:lnTo>
                <a:lnTo>
                  <a:pt x="96431" y="329044"/>
                </a:lnTo>
                <a:lnTo>
                  <a:pt x="127635" y="286423"/>
                </a:lnTo>
                <a:lnTo>
                  <a:pt x="161658" y="243801"/>
                </a:lnTo>
                <a:lnTo>
                  <a:pt x="198615" y="206946"/>
                </a:lnTo>
                <a:lnTo>
                  <a:pt x="238391" y="172897"/>
                </a:lnTo>
                <a:lnTo>
                  <a:pt x="280987" y="141668"/>
                </a:lnTo>
                <a:lnTo>
                  <a:pt x="329196" y="116065"/>
                </a:lnTo>
                <a:lnTo>
                  <a:pt x="377418" y="93421"/>
                </a:lnTo>
                <a:lnTo>
                  <a:pt x="428701" y="73710"/>
                </a:lnTo>
                <a:lnTo>
                  <a:pt x="479869" y="59512"/>
                </a:lnTo>
                <a:lnTo>
                  <a:pt x="536651" y="50927"/>
                </a:lnTo>
                <a:lnTo>
                  <a:pt x="593445" y="45440"/>
                </a:lnTo>
                <a:lnTo>
                  <a:pt x="638835" y="45440"/>
                </a:lnTo>
                <a:lnTo>
                  <a:pt x="687057" y="51066"/>
                </a:lnTo>
                <a:lnTo>
                  <a:pt x="732459" y="56692"/>
                </a:lnTo>
                <a:lnTo>
                  <a:pt x="775042" y="68084"/>
                </a:lnTo>
                <a:lnTo>
                  <a:pt x="817638" y="82296"/>
                </a:lnTo>
                <a:lnTo>
                  <a:pt x="897191" y="121970"/>
                </a:lnTo>
                <a:lnTo>
                  <a:pt x="934161" y="144614"/>
                </a:lnTo>
                <a:lnTo>
                  <a:pt x="945540" y="133223"/>
                </a:lnTo>
                <a:close/>
              </a:path>
              <a:path w="1153159" h="1153160">
                <a:moveTo>
                  <a:pt x="1152994" y="576199"/>
                </a:moveTo>
                <a:lnTo>
                  <a:pt x="1135722" y="576199"/>
                </a:lnTo>
                <a:lnTo>
                  <a:pt x="1130096" y="629945"/>
                </a:lnTo>
                <a:lnTo>
                  <a:pt x="1118704" y="681012"/>
                </a:lnTo>
                <a:lnTo>
                  <a:pt x="1101699" y="732078"/>
                </a:lnTo>
                <a:lnTo>
                  <a:pt x="1078928" y="777506"/>
                </a:lnTo>
                <a:lnTo>
                  <a:pt x="1053350" y="825754"/>
                </a:lnTo>
                <a:lnTo>
                  <a:pt x="1024953" y="868375"/>
                </a:lnTo>
                <a:lnTo>
                  <a:pt x="990942" y="908189"/>
                </a:lnTo>
                <a:lnTo>
                  <a:pt x="953973" y="945045"/>
                </a:lnTo>
                <a:lnTo>
                  <a:pt x="914196" y="979093"/>
                </a:lnTo>
                <a:lnTo>
                  <a:pt x="868794" y="1010323"/>
                </a:lnTo>
                <a:lnTo>
                  <a:pt x="823391" y="1038733"/>
                </a:lnTo>
                <a:lnTo>
                  <a:pt x="775182" y="1061516"/>
                </a:lnTo>
                <a:lnTo>
                  <a:pt x="724014" y="1081354"/>
                </a:lnTo>
                <a:lnTo>
                  <a:pt x="670052" y="1095565"/>
                </a:lnTo>
                <a:lnTo>
                  <a:pt x="616077" y="1104138"/>
                </a:lnTo>
                <a:lnTo>
                  <a:pt x="559282" y="1106957"/>
                </a:lnTo>
                <a:lnTo>
                  <a:pt x="511213" y="1107084"/>
                </a:lnTo>
                <a:lnTo>
                  <a:pt x="465810" y="1104277"/>
                </a:lnTo>
                <a:lnTo>
                  <a:pt x="420408" y="1095692"/>
                </a:lnTo>
                <a:lnTo>
                  <a:pt x="377812" y="1084300"/>
                </a:lnTo>
                <a:lnTo>
                  <a:pt x="335229" y="1070102"/>
                </a:lnTo>
                <a:lnTo>
                  <a:pt x="292633" y="1053071"/>
                </a:lnTo>
                <a:lnTo>
                  <a:pt x="255676" y="1033233"/>
                </a:lnTo>
                <a:lnTo>
                  <a:pt x="218706" y="1007643"/>
                </a:lnTo>
                <a:lnTo>
                  <a:pt x="207327" y="1021842"/>
                </a:lnTo>
                <a:lnTo>
                  <a:pt x="247103" y="1050264"/>
                </a:lnTo>
                <a:lnTo>
                  <a:pt x="286880" y="1075855"/>
                </a:lnTo>
                <a:lnTo>
                  <a:pt x="332282" y="1098638"/>
                </a:lnTo>
                <a:lnTo>
                  <a:pt x="377685" y="1118476"/>
                </a:lnTo>
                <a:lnTo>
                  <a:pt x="423087" y="1132687"/>
                </a:lnTo>
                <a:lnTo>
                  <a:pt x="474243" y="1144079"/>
                </a:lnTo>
                <a:lnTo>
                  <a:pt x="525399" y="1152664"/>
                </a:lnTo>
                <a:lnTo>
                  <a:pt x="576567" y="1152664"/>
                </a:lnTo>
                <a:lnTo>
                  <a:pt x="636168" y="1149845"/>
                </a:lnTo>
                <a:lnTo>
                  <a:pt x="692950" y="1141272"/>
                </a:lnTo>
                <a:lnTo>
                  <a:pt x="746925" y="1127061"/>
                </a:lnTo>
                <a:lnTo>
                  <a:pt x="800900" y="1107224"/>
                </a:lnTo>
                <a:lnTo>
                  <a:pt x="852055" y="1084440"/>
                </a:lnTo>
                <a:lnTo>
                  <a:pt x="897458" y="1056017"/>
                </a:lnTo>
                <a:lnTo>
                  <a:pt x="942860" y="1021981"/>
                </a:lnTo>
                <a:lnTo>
                  <a:pt x="985443" y="985126"/>
                </a:lnTo>
                <a:lnTo>
                  <a:pt x="1022413" y="945311"/>
                </a:lnTo>
                <a:lnTo>
                  <a:pt x="1053617" y="899883"/>
                </a:lnTo>
                <a:lnTo>
                  <a:pt x="1084821" y="851623"/>
                </a:lnTo>
                <a:lnTo>
                  <a:pt x="1107592" y="800557"/>
                </a:lnTo>
                <a:lnTo>
                  <a:pt x="1127417" y="749490"/>
                </a:lnTo>
                <a:lnTo>
                  <a:pt x="1141615" y="692670"/>
                </a:lnTo>
                <a:lnTo>
                  <a:pt x="1150188" y="635838"/>
                </a:lnTo>
                <a:lnTo>
                  <a:pt x="1152994" y="576199"/>
                </a:lnTo>
                <a:close/>
              </a:path>
            </a:pathLst>
          </a:custGeom>
          <a:solidFill>
            <a:srgbClr val="FF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400" b="1" i="0">
                <a:solidFill>
                  <a:srgbClr val="CC33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2400" b="1" i="0">
                <a:solidFill>
                  <a:srgbClr val="730026"/>
                </a:solidFill>
                <a:latin typeface="Arial"/>
                <a:cs typeface="Arial"/>
              </a:defRPr>
            </a:lvl1pPr>
          </a:lstStyle>
          <a:p>
            <a:pPr marL="12700">
              <a:lnSpc>
                <a:spcPts val="2320"/>
              </a:lnSpc>
            </a:pPr>
            <a:r>
              <a:rPr spc="-5"/>
              <a:t>Oncor</a:t>
            </a:r>
            <a:r>
              <a:rPr spc="-45"/>
              <a:t> </a:t>
            </a:r>
            <a:r>
              <a:rPr spc="-5"/>
              <a:t>Electric</a:t>
            </a:r>
            <a:r>
              <a:rPr spc="-45"/>
              <a:t> </a:t>
            </a:r>
            <a:r>
              <a:rPr spc="-5"/>
              <a:t>Delivery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3300"/>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400" b="1" i="0">
                <a:solidFill>
                  <a:srgbClr val="730026"/>
                </a:solidFill>
                <a:latin typeface="Arial"/>
                <a:cs typeface="Arial"/>
              </a:defRPr>
            </a:lvl1pPr>
          </a:lstStyle>
          <a:p>
            <a:pPr marL="12700">
              <a:lnSpc>
                <a:spcPts val="2320"/>
              </a:lnSpc>
            </a:pPr>
            <a:r>
              <a:rPr spc="-5"/>
              <a:t>Oncor</a:t>
            </a:r>
            <a:r>
              <a:rPr spc="-45"/>
              <a:t> </a:t>
            </a:r>
            <a:r>
              <a:rPr spc="-5"/>
              <a:t>Electric</a:t>
            </a:r>
            <a:r>
              <a:rPr spc="-45"/>
              <a:t> </a:t>
            </a:r>
            <a:r>
              <a:rPr spc="-5"/>
              <a:t>Delivery</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33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400" b="1" i="0">
                <a:solidFill>
                  <a:srgbClr val="730026"/>
                </a:solidFill>
                <a:latin typeface="Arial"/>
                <a:cs typeface="Arial"/>
              </a:defRPr>
            </a:lvl1pPr>
          </a:lstStyle>
          <a:p>
            <a:pPr marL="12700">
              <a:lnSpc>
                <a:spcPts val="2320"/>
              </a:lnSpc>
            </a:pPr>
            <a:r>
              <a:rPr spc="-5"/>
              <a:t>Oncor</a:t>
            </a:r>
            <a:r>
              <a:rPr spc="-45"/>
              <a:t> </a:t>
            </a:r>
            <a:r>
              <a:rPr spc="-5"/>
              <a:t>Electric</a:t>
            </a:r>
            <a:r>
              <a:rPr spc="-45"/>
              <a:t> </a:t>
            </a:r>
            <a:r>
              <a:rPr spc="-5"/>
              <a:t>Delivery</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284065" y="576360"/>
            <a:ext cx="241935" cy="381000"/>
          </a:xfrm>
          <a:custGeom>
            <a:avLst/>
            <a:gdLst/>
            <a:ahLst/>
            <a:cxnLst/>
            <a:rect l="l" t="t" r="r" b="b"/>
            <a:pathLst>
              <a:path w="241934" h="381000">
                <a:moveTo>
                  <a:pt x="51160" y="380511"/>
                </a:moveTo>
                <a:lnTo>
                  <a:pt x="0" y="380511"/>
                </a:lnTo>
                <a:lnTo>
                  <a:pt x="0" y="0"/>
                </a:lnTo>
                <a:lnTo>
                  <a:pt x="93750" y="0"/>
                </a:lnTo>
                <a:lnTo>
                  <a:pt x="133527" y="2814"/>
                </a:lnTo>
                <a:lnTo>
                  <a:pt x="161920" y="8443"/>
                </a:lnTo>
                <a:lnTo>
                  <a:pt x="184687" y="19836"/>
                </a:lnTo>
                <a:lnTo>
                  <a:pt x="204509" y="34043"/>
                </a:lnTo>
                <a:lnTo>
                  <a:pt x="213638" y="45436"/>
                </a:lnTo>
                <a:lnTo>
                  <a:pt x="51160" y="45436"/>
                </a:lnTo>
                <a:lnTo>
                  <a:pt x="51160" y="380511"/>
                </a:lnTo>
                <a:close/>
              </a:path>
              <a:path w="241934" h="381000">
                <a:moveTo>
                  <a:pt x="241473" y="380377"/>
                </a:moveTo>
                <a:lnTo>
                  <a:pt x="181875" y="380377"/>
                </a:lnTo>
                <a:lnTo>
                  <a:pt x="73996" y="181736"/>
                </a:lnTo>
                <a:lnTo>
                  <a:pt x="96697" y="178930"/>
                </a:lnTo>
                <a:lnTo>
                  <a:pt x="136339" y="173300"/>
                </a:lnTo>
                <a:lnTo>
                  <a:pt x="164732" y="156145"/>
                </a:lnTo>
                <a:lnTo>
                  <a:pt x="173304" y="144752"/>
                </a:lnTo>
                <a:lnTo>
                  <a:pt x="178929" y="127730"/>
                </a:lnTo>
                <a:lnTo>
                  <a:pt x="181741" y="107894"/>
                </a:lnTo>
                <a:lnTo>
                  <a:pt x="176116" y="79479"/>
                </a:lnTo>
                <a:lnTo>
                  <a:pt x="147589" y="53880"/>
                </a:lnTo>
                <a:lnTo>
                  <a:pt x="116384" y="45436"/>
                </a:lnTo>
                <a:lnTo>
                  <a:pt x="213638" y="45436"/>
                </a:lnTo>
                <a:lnTo>
                  <a:pt x="215893" y="48250"/>
                </a:lnTo>
                <a:lnTo>
                  <a:pt x="224464" y="65272"/>
                </a:lnTo>
                <a:lnTo>
                  <a:pt x="230089" y="85109"/>
                </a:lnTo>
                <a:lnTo>
                  <a:pt x="232902" y="107760"/>
                </a:lnTo>
                <a:lnTo>
                  <a:pt x="230067" y="127730"/>
                </a:lnTo>
                <a:lnTo>
                  <a:pt x="210134" y="175847"/>
                </a:lnTo>
                <a:lnTo>
                  <a:pt x="164732" y="207210"/>
                </a:lnTo>
                <a:lnTo>
                  <a:pt x="147723" y="212839"/>
                </a:lnTo>
                <a:lnTo>
                  <a:pt x="241473" y="380377"/>
                </a:lnTo>
                <a:close/>
              </a:path>
            </a:pathLst>
          </a:custGeom>
          <a:solidFill>
            <a:srgbClr val="730026"/>
          </a:solidFill>
        </p:spPr>
        <p:txBody>
          <a:bodyPr wrap="square" lIns="0" tIns="0" rIns="0" bIns="0" rtlCol="0"/>
          <a:lstStyle/>
          <a:p>
            <a:endParaRPr/>
          </a:p>
        </p:txBody>
      </p:sp>
      <p:sp>
        <p:nvSpPr>
          <p:cNvPr id="17" name="bg object 17"/>
          <p:cNvSpPr/>
          <p:nvPr/>
        </p:nvSpPr>
        <p:spPr>
          <a:xfrm>
            <a:off x="14139509" y="559740"/>
            <a:ext cx="332105" cy="411480"/>
          </a:xfrm>
          <a:custGeom>
            <a:avLst/>
            <a:gdLst/>
            <a:ahLst/>
            <a:cxnLst/>
            <a:rect l="l" t="t" r="r" b="b"/>
            <a:pathLst>
              <a:path w="332105" h="411480">
                <a:moveTo>
                  <a:pt x="332009" y="411070"/>
                </a:moveTo>
                <a:lnTo>
                  <a:pt x="53839" y="124647"/>
                </a:lnTo>
                <a:lnTo>
                  <a:pt x="53839" y="396997"/>
                </a:lnTo>
                <a:lnTo>
                  <a:pt x="0" y="396997"/>
                </a:lnTo>
                <a:lnTo>
                  <a:pt x="0" y="0"/>
                </a:lnTo>
                <a:lnTo>
                  <a:pt x="280982" y="286422"/>
                </a:lnTo>
                <a:lnTo>
                  <a:pt x="280982" y="16887"/>
                </a:lnTo>
                <a:lnTo>
                  <a:pt x="332009" y="16887"/>
                </a:lnTo>
                <a:lnTo>
                  <a:pt x="332009" y="411070"/>
                </a:lnTo>
                <a:close/>
              </a:path>
            </a:pathLst>
          </a:custGeom>
          <a:solidFill>
            <a:srgbClr val="730026"/>
          </a:solidFill>
        </p:spPr>
        <p:txBody>
          <a:bodyPr wrap="square" lIns="0" tIns="0" rIns="0" bIns="0" rtlCol="0"/>
          <a:lstStyle/>
          <a:p>
            <a:endParaRPr/>
          </a:p>
        </p:txBody>
      </p:sp>
      <p:sp>
        <p:nvSpPr>
          <p:cNvPr id="18" name="bg object 18"/>
          <p:cNvSpPr/>
          <p:nvPr/>
        </p:nvSpPr>
        <p:spPr>
          <a:xfrm>
            <a:off x="14520126" y="571004"/>
            <a:ext cx="715010" cy="394970"/>
          </a:xfrm>
          <a:custGeom>
            <a:avLst/>
            <a:gdLst/>
            <a:ahLst/>
            <a:cxnLst/>
            <a:rect l="l" t="t" r="r" b="b"/>
            <a:pathLst>
              <a:path w="715009" h="394969">
                <a:moveTo>
                  <a:pt x="298132" y="25603"/>
                </a:moveTo>
                <a:lnTo>
                  <a:pt x="275361" y="14211"/>
                </a:lnTo>
                <a:lnTo>
                  <a:pt x="249783" y="5626"/>
                </a:lnTo>
                <a:lnTo>
                  <a:pt x="227012" y="0"/>
                </a:lnTo>
                <a:lnTo>
                  <a:pt x="181610" y="0"/>
                </a:lnTo>
                <a:lnTo>
                  <a:pt x="122148" y="14071"/>
                </a:lnTo>
                <a:lnTo>
                  <a:pt x="88125" y="31229"/>
                </a:lnTo>
                <a:lnTo>
                  <a:pt x="45542" y="68224"/>
                </a:lnTo>
                <a:lnTo>
                  <a:pt x="8445" y="136309"/>
                </a:lnTo>
                <a:lnTo>
                  <a:pt x="5626" y="156146"/>
                </a:lnTo>
                <a:lnTo>
                  <a:pt x="0" y="175983"/>
                </a:lnTo>
                <a:lnTo>
                  <a:pt x="0" y="218465"/>
                </a:lnTo>
                <a:lnTo>
                  <a:pt x="2819" y="238302"/>
                </a:lnTo>
                <a:lnTo>
                  <a:pt x="8445" y="258140"/>
                </a:lnTo>
                <a:lnTo>
                  <a:pt x="17018" y="275170"/>
                </a:lnTo>
                <a:lnTo>
                  <a:pt x="25577" y="294995"/>
                </a:lnTo>
                <a:lnTo>
                  <a:pt x="34150" y="309206"/>
                </a:lnTo>
                <a:lnTo>
                  <a:pt x="45542" y="323418"/>
                </a:lnTo>
                <a:lnTo>
                  <a:pt x="73926" y="351828"/>
                </a:lnTo>
                <a:lnTo>
                  <a:pt x="88125" y="360413"/>
                </a:lnTo>
                <a:lnTo>
                  <a:pt x="105130" y="371805"/>
                </a:lnTo>
                <a:lnTo>
                  <a:pt x="122148" y="380377"/>
                </a:lnTo>
                <a:lnTo>
                  <a:pt x="139153" y="386003"/>
                </a:lnTo>
                <a:lnTo>
                  <a:pt x="198615" y="394449"/>
                </a:lnTo>
                <a:lnTo>
                  <a:pt x="224205" y="391642"/>
                </a:lnTo>
                <a:lnTo>
                  <a:pt x="249783" y="386003"/>
                </a:lnTo>
                <a:lnTo>
                  <a:pt x="272542" y="377431"/>
                </a:lnTo>
                <a:lnTo>
                  <a:pt x="298132" y="366039"/>
                </a:lnTo>
                <a:lnTo>
                  <a:pt x="298132" y="309346"/>
                </a:lnTo>
                <a:lnTo>
                  <a:pt x="275361" y="326364"/>
                </a:lnTo>
                <a:lnTo>
                  <a:pt x="249783" y="337756"/>
                </a:lnTo>
                <a:lnTo>
                  <a:pt x="224205" y="343382"/>
                </a:lnTo>
                <a:lnTo>
                  <a:pt x="195668" y="346468"/>
                </a:lnTo>
                <a:lnTo>
                  <a:pt x="167284" y="343649"/>
                </a:lnTo>
                <a:lnTo>
                  <a:pt x="118935" y="320865"/>
                </a:lnTo>
                <a:lnTo>
                  <a:pt x="79159" y="281190"/>
                </a:lnTo>
                <a:lnTo>
                  <a:pt x="56388" y="227177"/>
                </a:lnTo>
                <a:lnTo>
                  <a:pt x="53568" y="195948"/>
                </a:lnTo>
                <a:lnTo>
                  <a:pt x="56388" y="167538"/>
                </a:lnTo>
                <a:lnTo>
                  <a:pt x="76339" y="113525"/>
                </a:lnTo>
                <a:lnTo>
                  <a:pt x="116116" y="71031"/>
                </a:lnTo>
                <a:lnTo>
                  <a:pt x="167284" y="48247"/>
                </a:lnTo>
                <a:lnTo>
                  <a:pt x="195668" y="45440"/>
                </a:lnTo>
                <a:lnTo>
                  <a:pt x="224066" y="48247"/>
                </a:lnTo>
                <a:lnTo>
                  <a:pt x="249643" y="53886"/>
                </a:lnTo>
                <a:lnTo>
                  <a:pt x="275221" y="65278"/>
                </a:lnTo>
                <a:lnTo>
                  <a:pt x="297992" y="79476"/>
                </a:lnTo>
                <a:lnTo>
                  <a:pt x="298132" y="79476"/>
                </a:lnTo>
                <a:lnTo>
                  <a:pt x="298132" y="25603"/>
                </a:lnTo>
                <a:close/>
              </a:path>
              <a:path w="715009" h="394969">
                <a:moveTo>
                  <a:pt x="714921" y="195821"/>
                </a:moveTo>
                <a:lnTo>
                  <a:pt x="714781" y="195821"/>
                </a:lnTo>
                <a:lnTo>
                  <a:pt x="714781" y="175983"/>
                </a:lnTo>
                <a:lnTo>
                  <a:pt x="711974" y="156146"/>
                </a:lnTo>
                <a:lnTo>
                  <a:pt x="706348" y="136309"/>
                </a:lnTo>
                <a:lnTo>
                  <a:pt x="681037" y="85242"/>
                </a:lnTo>
                <a:lnTo>
                  <a:pt x="669645" y="71031"/>
                </a:lnTo>
                <a:lnTo>
                  <a:pt x="661073" y="62458"/>
                </a:lnTo>
                <a:lnTo>
                  <a:pt x="661073" y="195821"/>
                </a:lnTo>
                <a:lnTo>
                  <a:pt x="658266" y="227050"/>
                </a:lnTo>
                <a:lnTo>
                  <a:pt x="635635" y="281063"/>
                </a:lnTo>
                <a:lnTo>
                  <a:pt x="595985" y="320738"/>
                </a:lnTo>
                <a:lnTo>
                  <a:pt x="544957" y="343522"/>
                </a:lnTo>
                <a:lnTo>
                  <a:pt x="516572" y="346329"/>
                </a:lnTo>
                <a:lnTo>
                  <a:pt x="488175" y="343522"/>
                </a:lnTo>
                <a:lnTo>
                  <a:pt x="437146" y="320738"/>
                </a:lnTo>
                <a:lnTo>
                  <a:pt x="397510" y="281063"/>
                </a:lnTo>
                <a:lnTo>
                  <a:pt x="374865" y="227050"/>
                </a:lnTo>
                <a:lnTo>
                  <a:pt x="372059" y="195821"/>
                </a:lnTo>
                <a:lnTo>
                  <a:pt x="374865" y="167398"/>
                </a:lnTo>
                <a:lnTo>
                  <a:pt x="394690" y="113385"/>
                </a:lnTo>
                <a:lnTo>
                  <a:pt x="434340" y="70904"/>
                </a:lnTo>
                <a:lnTo>
                  <a:pt x="485355" y="48120"/>
                </a:lnTo>
                <a:lnTo>
                  <a:pt x="516572" y="45300"/>
                </a:lnTo>
                <a:lnTo>
                  <a:pt x="547776" y="48120"/>
                </a:lnTo>
                <a:lnTo>
                  <a:pt x="598805" y="70904"/>
                </a:lnTo>
                <a:lnTo>
                  <a:pt x="638441" y="113385"/>
                </a:lnTo>
                <a:lnTo>
                  <a:pt x="658266" y="167398"/>
                </a:lnTo>
                <a:lnTo>
                  <a:pt x="661073" y="195821"/>
                </a:lnTo>
                <a:lnTo>
                  <a:pt x="661073" y="62458"/>
                </a:lnTo>
                <a:lnTo>
                  <a:pt x="655447" y="56832"/>
                </a:lnTo>
                <a:lnTo>
                  <a:pt x="641248" y="45440"/>
                </a:lnTo>
                <a:lnTo>
                  <a:pt x="641121" y="45300"/>
                </a:lnTo>
                <a:lnTo>
                  <a:pt x="593039" y="14071"/>
                </a:lnTo>
                <a:lnTo>
                  <a:pt x="556209" y="2819"/>
                </a:lnTo>
                <a:lnTo>
                  <a:pt x="536384" y="0"/>
                </a:lnTo>
                <a:lnTo>
                  <a:pt x="496747" y="0"/>
                </a:lnTo>
                <a:lnTo>
                  <a:pt x="457098" y="8445"/>
                </a:lnTo>
                <a:lnTo>
                  <a:pt x="406069" y="31229"/>
                </a:lnTo>
                <a:lnTo>
                  <a:pt x="391883" y="45440"/>
                </a:lnTo>
                <a:lnTo>
                  <a:pt x="377685" y="56832"/>
                </a:lnTo>
                <a:lnTo>
                  <a:pt x="363486" y="71031"/>
                </a:lnTo>
                <a:lnTo>
                  <a:pt x="352107" y="85242"/>
                </a:lnTo>
                <a:lnTo>
                  <a:pt x="326783" y="136309"/>
                </a:lnTo>
                <a:lnTo>
                  <a:pt x="318350" y="195821"/>
                </a:lnTo>
                <a:lnTo>
                  <a:pt x="326783" y="255333"/>
                </a:lnTo>
                <a:lnTo>
                  <a:pt x="352107" y="309206"/>
                </a:lnTo>
                <a:lnTo>
                  <a:pt x="377685" y="337629"/>
                </a:lnTo>
                <a:lnTo>
                  <a:pt x="423087" y="371805"/>
                </a:lnTo>
                <a:lnTo>
                  <a:pt x="440093" y="377431"/>
                </a:lnTo>
                <a:lnTo>
                  <a:pt x="457098" y="386003"/>
                </a:lnTo>
                <a:lnTo>
                  <a:pt x="516572" y="394449"/>
                </a:lnTo>
                <a:lnTo>
                  <a:pt x="576033" y="386003"/>
                </a:lnTo>
                <a:lnTo>
                  <a:pt x="593039" y="377431"/>
                </a:lnTo>
                <a:lnTo>
                  <a:pt x="610044" y="371805"/>
                </a:lnTo>
                <a:lnTo>
                  <a:pt x="644067" y="349021"/>
                </a:lnTo>
                <a:lnTo>
                  <a:pt x="646747" y="346329"/>
                </a:lnTo>
                <a:lnTo>
                  <a:pt x="669645" y="323418"/>
                </a:lnTo>
                <a:lnTo>
                  <a:pt x="681037" y="309206"/>
                </a:lnTo>
                <a:lnTo>
                  <a:pt x="692416" y="292188"/>
                </a:lnTo>
                <a:lnTo>
                  <a:pt x="698042" y="275170"/>
                </a:lnTo>
                <a:lnTo>
                  <a:pt x="706475" y="255333"/>
                </a:lnTo>
                <a:lnTo>
                  <a:pt x="712101" y="235496"/>
                </a:lnTo>
                <a:lnTo>
                  <a:pt x="714921" y="215658"/>
                </a:lnTo>
                <a:lnTo>
                  <a:pt x="714921" y="195821"/>
                </a:lnTo>
                <a:close/>
              </a:path>
            </a:pathLst>
          </a:custGeom>
          <a:solidFill>
            <a:srgbClr val="730026"/>
          </a:solidFill>
        </p:spPr>
        <p:txBody>
          <a:bodyPr wrap="square" lIns="0" tIns="0" rIns="0" bIns="0" rtlCol="0"/>
          <a:lstStyle/>
          <a:p>
            <a:endParaRPr/>
          </a:p>
        </p:txBody>
      </p:sp>
      <p:sp>
        <p:nvSpPr>
          <p:cNvPr id="19" name="bg object 19"/>
          <p:cNvSpPr/>
          <p:nvPr/>
        </p:nvSpPr>
        <p:spPr>
          <a:xfrm>
            <a:off x="13696739" y="570865"/>
            <a:ext cx="397510" cy="394970"/>
          </a:xfrm>
          <a:custGeom>
            <a:avLst/>
            <a:gdLst/>
            <a:ahLst/>
            <a:cxnLst/>
            <a:rect l="l" t="t" r="r" b="b"/>
            <a:pathLst>
              <a:path w="397509" h="394969">
                <a:moveTo>
                  <a:pt x="198884" y="394584"/>
                </a:moveTo>
                <a:lnTo>
                  <a:pt x="139420" y="386140"/>
                </a:lnTo>
                <a:lnTo>
                  <a:pt x="119598" y="377562"/>
                </a:lnTo>
                <a:lnTo>
                  <a:pt x="102589" y="371933"/>
                </a:lnTo>
                <a:lnTo>
                  <a:pt x="88393" y="360541"/>
                </a:lnTo>
                <a:lnTo>
                  <a:pt x="71384" y="349148"/>
                </a:lnTo>
                <a:lnTo>
                  <a:pt x="57187" y="337755"/>
                </a:lnTo>
                <a:lnTo>
                  <a:pt x="23035" y="292319"/>
                </a:lnTo>
                <a:lnTo>
                  <a:pt x="3214" y="235624"/>
                </a:lnTo>
                <a:lnTo>
                  <a:pt x="0" y="215788"/>
                </a:lnTo>
                <a:lnTo>
                  <a:pt x="0" y="176115"/>
                </a:lnTo>
                <a:lnTo>
                  <a:pt x="8481" y="136308"/>
                </a:lnTo>
                <a:lnTo>
                  <a:pt x="34151" y="85243"/>
                </a:lnTo>
                <a:lnTo>
                  <a:pt x="71116" y="45436"/>
                </a:lnTo>
                <a:lnTo>
                  <a:pt x="88125" y="31228"/>
                </a:lnTo>
                <a:lnTo>
                  <a:pt x="122143" y="14073"/>
                </a:lnTo>
                <a:lnTo>
                  <a:pt x="139152" y="8443"/>
                </a:lnTo>
                <a:lnTo>
                  <a:pt x="158973" y="2814"/>
                </a:lnTo>
                <a:lnTo>
                  <a:pt x="178795" y="0"/>
                </a:lnTo>
                <a:lnTo>
                  <a:pt x="218438" y="0"/>
                </a:lnTo>
                <a:lnTo>
                  <a:pt x="238259" y="2814"/>
                </a:lnTo>
                <a:lnTo>
                  <a:pt x="255268" y="8443"/>
                </a:lnTo>
                <a:lnTo>
                  <a:pt x="275090" y="14073"/>
                </a:lnTo>
                <a:lnTo>
                  <a:pt x="309108" y="31228"/>
                </a:lnTo>
                <a:lnTo>
                  <a:pt x="323304" y="45436"/>
                </a:lnTo>
                <a:lnTo>
                  <a:pt x="198482" y="45436"/>
                </a:lnTo>
                <a:lnTo>
                  <a:pt x="167277" y="48250"/>
                </a:lnTo>
                <a:lnTo>
                  <a:pt x="113303" y="71036"/>
                </a:lnTo>
                <a:lnTo>
                  <a:pt x="76473" y="113523"/>
                </a:lnTo>
                <a:lnTo>
                  <a:pt x="56651" y="167537"/>
                </a:lnTo>
                <a:lnTo>
                  <a:pt x="53839" y="195952"/>
                </a:lnTo>
                <a:lnTo>
                  <a:pt x="56651" y="227181"/>
                </a:lnTo>
                <a:lnTo>
                  <a:pt x="76607" y="281195"/>
                </a:lnTo>
                <a:lnTo>
                  <a:pt x="116250" y="320868"/>
                </a:lnTo>
                <a:lnTo>
                  <a:pt x="170223" y="343653"/>
                </a:lnTo>
                <a:lnTo>
                  <a:pt x="198616" y="346467"/>
                </a:lnTo>
                <a:lnTo>
                  <a:pt x="326912" y="346467"/>
                </a:lnTo>
                <a:lnTo>
                  <a:pt x="309375" y="360541"/>
                </a:lnTo>
                <a:lnTo>
                  <a:pt x="292366" y="371933"/>
                </a:lnTo>
                <a:lnTo>
                  <a:pt x="275357" y="377562"/>
                </a:lnTo>
                <a:lnTo>
                  <a:pt x="255536" y="386140"/>
                </a:lnTo>
                <a:lnTo>
                  <a:pt x="238527" y="388955"/>
                </a:lnTo>
                <a:lnTo>
                  <a:pt x="198884" y="394584"/>
                </a:lnTo>
                <a:close/>
              </a:path>
              <a:path w="397509" h="394969">
                <a:moveTo>
                  <a:pt x="343393" y="195952"/>
                </a:moveTo>
                <a:lnTo>
                  <a:pt x="332009" y="139123"/>
                </a:lnTo>
                <a:lnTo>
                  <a:pt x="303616" y="90872"/>
                </a:lnTo>
                <a:lnTo>
                  <a:pt x="255268" y="56828"/>
                </a:lnTo>
                <a:lnTo>
                  <a:pt x="198482" y="45436"/>
                </a:lnTo>
                <a:lnTo>
                  <a:pt x="323304" y="45436"/>
                </a:lnTo>
                <a:lnTo>
                  <a:pt x="351697" y="71036"/>
                </a:lnTo>
                <a:lnTo>
                  <a:pt x="380224" y="119286"/>
                </a:lnTo>
                <a:lnTo>
                  <a:pt x="391474" y="156145"/>
                </a:lnTo>
                <a:lnTo>
                  <a:pt x="397099" y="195818"/>
                </a:lnTo>
                <a:lnTo>
                  <a:pt x="343661" y="195818"/>
                </a:lnTo>
                <a:lnTo>
                  <a:pt x="343393" y="195952"/>
                </a:lnTo>
                <a:close/>
              </a:path>
              <a:path w="397509" h="394969">
                <a:moveTo>
                  <a:pt x="326912" y="346467"/>
                </a:moveTo>
                <a:lnTo>
                  <a:pt x="198616" y="346467"/>
                </a:lnTo>
                <a:lnTo>
                  <a:pt x="227143" y="343519"/>
                </a:lnTo>
                <a:lnTo>
                  <a:pt x="252723" y="334941"/>
                </a:lnTo>
                <a:lnTo>
                  <a:pt x="301072" y="303712"/>
                </a:lnTo>
                <a:lnTo>
                  <a:pt x="332277" y="255461"/>
                </a:lnTo>
                <a:lnTo>
                  <a:pt x="343661" y="195818"/>
                </a:lnTo>
                <a:lnTo>
                  <a:pt x="397099" y="195818"/>
                </a:lnTo>
                <a:lnTo>
                  <a:pt x="391742" y="235624"/>
                </a:lnTo>
                <a:lnTo>
                  <a:pt x="380492" y="275297"/>
                </a:lnTo>
                <a:lnTo>
                  <a:pt x="363349" y="309341"/>
                </a:lnTo>
                <a:lnTo>
                  <a:pt x="337768" y="337755"/>
                </a:lnTo>
                <a:lnTo>
                  <a:pt x="326912" y="346467"/>
                </a:lnTo>
                <a:close/>
              </a:path>
            </a:pathLst>
          </a:custGeom>
          <a:solidFill>
            <a:srgbClr val="730026"/>
          </a:solidFill>
        </p:spPr>
        <p:txBody>
          <a:bodyPr wrap="square" lIns="0" tIns="0" rIns="0" bIns="0" rtlCol="0"/>
          <a:lstStyle/>
          <a:p>
            <a:endParaRPr/>
          </a:p>
        </p:txBody>
      </p:sp>
      <p:sp>
        <p:nvSpPr>
          <p:cNvPr id="20" name="bg object 20"/>
          <p:cNvSpPr/>
          <p:nvPr/>
        </p:nvSpPr>
        <p:spPr>
          <a:xfrm>
            <a:off x="13889456" y="190626"/>
            <a:ext cx="1153160" cy="1153160"/>
          </a:xfrm>
          <a:custGeom>
            <a:avLst/>
            <a:gdLst/>
            <a:ahLst/>
            <a:cxnLst/>
            <a:rect l="l" t="t" r="r" b="b"/>
            <a:pathLst>
              <a:path w="1153159" h="1153160">
                <a:moveTo>
                  <a:pt x="945540" y="133223"/>
                </a:moveTo>
                <a:lnTo>
                  <a:pt x="865987" y="76403"/>
                </a:lnTo>
                <a:lnTo>
                  <a:pt x="820585" y="53746"/>
                </a:lnTo>
                <a:lnTo>
                  <a:pt x="775182" y="36728"/>
                </a:lnTo>
                <a:lnTo>
                  <a:pt x="726960" y="19710"/>
                </a:lnTo>
                <a:lnTo>
                  <a:pt x="678751" y="8305"/>
                </a:lnTo>
                <a:lnTo>
                  <a:pt x="627456" y="2819"/>
                </a:lnTo>
                <a:lnTo>
                  <a:pt x="576427" y="0"/>
                </a:lnTo>
                <a:lnTo>
                  <a:pt x="516699" y="2819"/>
                </a:lnTo>
                <a:lnTo>
                  <a:pt x="459917" y="11391"/>
                </a:lnTo>
                <a:lnTo>
                  <a:pt x="403123" y="25603"/>
                </a:lnTo>
                <a:lnTo>
                  <a:pt x="352094" y="45440"/>
                </a:lnTo>
                <a:lnTo>
                  <a:pt x="300939" y="70904"/>
                </a:lnTo>
                <a:lnTo>
                  <a:pt x="252730" y="99314"/>
                </a:lnTo>
                <a:lnTo>
                  <a:pt x="210134" y="130543"/>
                </a:lnTo>
                <a:lnTo>
                  <a:pt x="167551" y="170218"/>
                </a:lnTo>
                <a:lnTo>
                  <a:pt x="130581" y="209892"/>
                </a:lnTo>
                <a:lnTo>
                  <a:pt x="96558" y="255333"/>
                </a:lnTo>
                <a:lnTo>
                  <a:pt x="68173" y="300761"/>
                </a:lnTo>
                <a:lnTo>
                  <a:pt x="45402" y="351828"/>
                </a:lnTo>
                <a:lnTo>
                  <a:pt x="25577" y="405714"/>
                </a:lnTo>
                <a:lnTo>
                  <a:pt x="11379" y="459587"/>
                </a:lnTo>
                <a:lnTo>
                  <a:pt x="2806" y="516280"/>
                </a:lnTo>
                <a:lnTo>
                  <a:pt x="0" y="575932"/>
                </a:lnTo>
                <a:lnTo>
                  <a:pt x="17005" y="575932"/>
                </a:lnTo>
                <a:lnTo>
                  <a:pt x="22631" y="524865"/>
                </a:lnTo>
                <a:lnTo>
                  <a:pt x="34023" y="470979"/>
                </a:lnTo>
                <a:lnTo>
                  <a:pt x="51028" y="422732"/>
                </a:lnTo>
                <a:lnTo>
                  <a:pt x="70853" y="374484"/>
                </a:lnTo>
                <a:lnTo>
                  <a:pt x="96431" y="329044"/>
                </a:lnTo>
                <a:lnTo>
                  <a:pt x="127635" y="286423"/>
                </a:lnTo>
                <a:lnTo>
                  <a:pt x="161658" y="243801"/>
                </a:lnTo>
                <a:lnTo>
                  <a:pt x="198615" y="206946"/>
                </a:lnTo>
                <a:lnTo>
                  <a:pt x="238391" y="172897"/>
                </a:lnTo>
                <a:lnTo>
                  <a:pt x="280987" y="141668"/>
                </a:lnTo>
                <a:lnTo>
                  <a:pt x="329196" y="116065"/>
                </a:lnTo>
                <a:lnTo>
                  <a:pt x="377418" y="93421"/>
                </a:lnTo>
                <a:lnTo>
                  <a:pt x="428701" y="73723"/>
                </a:lnTo>
                <a:lnTo>
                  <a:pt x="479869" y="59512"/>
                </a:lnTo>
                <a:lnTo>
                  <a:pt x="536651" y="50927"/>
                </a:lnTo>
                <a:lnTo>
                  <a:pt x="593445" y="45440"/>
                </a:lnTo>
                <a:lnTo>
                  <a:pt x="638835" y="45440"/>
                </a:lnTo>
                <a:lnTo>
                  <a:pt x="687057" y="51066"/>
                </a:lnTo>
                <a:lnTo>
                  <a:pt x="732459" y="56692"/>
                </a:lnTo>
                <a:lnTo>
                  <a:pt x="775042" y="68084"/>
                </a:lnTo>
                <a:lnTo>
                  <a:pt x="817638" y="82296"/>
                </a:lnTo>
                <a:lnTo>
                  <a:pt x="897191" y="121970"/>
                </a:lnTo>
                <a:lnTo>
                  <a:pt x="934161" y="144614"/>
                </a:lnTo>
                <a:lnTo>
                  <a:pt x="945540" y="133223"/>
                </a:lnTo>
                <a:close/>
              </a:path>
              <a:path w="1153159" h="1153160">
                <a:moveTo>
                  <a:pt x="1152994" y="576199"/>
                </a:moveTo>
                <a:lnTo>
                  <a:pt x="1135722" y="576199"/>
                </a:lnTo>
                <a:lnTo>
                  <a:pt x="1130096" y="629945"/>
                </a:lnTo>
                <a:lnTo>
                  <a:pt x="1118704" y="681012"/>
                </a:lnTo>
                <a:lnTo>
                  <a:pt x="1101699" y="732078"/>
                </a:lnTo>
                <a:lnTo>
                  <a:pt x="1078928" y="777506"/>
                </a:lnTo>
                <a:lnTo>
                  <a:pt x="1053350" y="825766"/>
                </a:lnTo>
                <a:lnTo>
                  <a:pt x="1024953" y="868387"/>
                </a:lnTo>
                <a:lnTo>
                  <a:pt x="990942" y="908189"/>
                </a:lnTo>
                <a:lnTo>
                  <a:pt x="953973" y="945045"/>
                </a:lnTo>
                <a:lnTo>
                  <a:pt x="914196" y="979093"/>
                </a:lnTo>
                <a:lnTo>
                  <a:pt x="868794" y="1010323"/>
                </a:lnTo>
                <a:lnTo>
                  <a:pt x="823391" y="1038733"/>
                </a:lnTo>
                <a:lnTo>
                  <a:pt x="775182" y="1061516"/>
                </a:lnTo>
                <a:lnTo>
                  <a:pt x="724014" y="1081354"/>
                </a:lnTo>
                <a:lnTo>
                  <a:pt x="670052" y="1095565"/>
                </a:lnTo>
                <a:lnTo>
                  <a:pt x="616077" y="1104138"/>
                </a:lnTo>
                <a:lnTo>
                  <a:pt x="559282" y="1106957"/>
                </a:lnTo>
                <a:lnTo>
                  <a:pt x="511213" y="1107084"/>
                </a:lnTo>
                <a:lnTo>
                  <a:pt x="465810" y="1104277"/>
                </a:lnTo>
                <a:lnTo>
                  <a:pt x="420408" y="1095692"/>
                </a:lnTo>
                <a:lnTo>
                  <a:pt x="377812" y="1084300"/>
                </a:lnTo>
                <a:lnTo>
                  <a:pt x="335229" y="1070102"/>
                </a:lnTo>
                <a:lnTo>
                  <a:pt x="292633" y="1053071"/>
                </a:lnTo>
                <a:lnTo>
                  <a:pt x="255676" y="1033233"/>
                </a:lnTo>
                <a:lnTo>
                  <a:pt x="218706" y="1007643"/>
                </a:lnTo>
                <a:lnTo>
                  <a:pt x="207327" y="1021842"/>
                </a:lnTo>
                <a:lnTo>
                  <a:pt x="247103" y="1050264"/>
                </a:lnTo>
                <a:lnTo>
                  <a:pt x="286880" y="1075855"/>
                </a:lnTo>
                <a:lnTo>
                  <a:pt x="332282" y="1098651"/>
                </a:lnTo>
                <a:lnTo>
                  <a:pt x="377685" y="1118489"/>
                </a:lnTo>
                <a:lnTo>
                  <a:pt x="423087" y="1132687"/>
                </a:lnTo>
                <a:lnTo>
                  <a:pt x="474243" y="1144079"/>
                </a:lnTo>
                <a:lnTo>
                  <a:pt x="525399" y="1152664"/>
                </a:lnTo>
                <a:lnTo>
                  <a:pt x="576567" y="1152664"/>
                </a:lnTo>
                <a:lnTo>
                  <a:pt x="636168" y="1149845"/>
                </a:lnTo>
                <a:lnTo>
                  <a:pt x="692950" y="1141272"/>
                </a:lnTo>
                <a:lnTo>
                  <a:pt x="746925" y="1127061"/>
                </a:lnTo>
                <a:lnTo>
                  <a:pt x="800900" y="1107224"/>
                </a:lnTo>
                <a:lnTo>
                  <a:pt x="852055" y="1084440"/>
                </a:lnTo>
                <a:lnTo>
                  <a:pt x="897458" y="1056030"/>
                </a:lnTo>
                <a:lnTo>
                  <a:pt x="942860" y="1021981"/>
                </a:lnTo>
                <a:lnTo>
                  <a:pt x="985443" y="985126"/>
                </a:lnTo>
                <a:lnTo>
                  <a:pt x="1022413" y="945311"/>
                </a:lnTo>
                <a:lnTo>
                  <a:pt x="1053617" y="899883"/>
                </a:lnTo>
                <a:lnTo>
                  <a:pt x="1084821" y="851623"/>
                </a:lnTo>
                <a:lnTo>
                  <a:pt x="1107592" y="800557"/>
                </a:lnTo>
                <a:lnTo>
                  <a:pt x="1127417" y="749503"/>
                </a:lnTo>
                <a:lnTo>
                  <a:pt x="1141615" y="692670"/>
                </a:lnTo>
                <a:lnTo>
                  <a:pt x="1150188" y="635838"/>
                </a:lnTo>
                <a:lnTo>
                  <a:pt x="1152994" y="576199"/>
                </a:lnTo>
                <a:close/>
              </a:path>
            </a:pathLst>
          </a:custGeom>
          <a:solidFill>
            <a:srgbClr val="FF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2400" b="1" i="0">
                <a:solidFill>
                  <a:srgbClr val="730026"/>
                </a:solidFill>
                <a:latin typeface="Arial"/>
                <a:cs typeface="Arial"/>
              </a:defRPr>
            </a:lvl1pPr>
          </a:lstStyle>
          <a:p>
            <a:pPr marL="12700">
              <a:lnSpc>
                <a:spcPts val="2320"/>
              </a:lnSpc>
            </a:pPr>
            <a:r>
              <a:rPr spc="-5"/>
              <a:t>Oncor</a:t>
            </a:r>
            <a:r>
              <a:rPr spc="-45"/>
              <a:t> </a:t>
            </a:r>
            <a:r>
              <a:rPr spc="-5"/>
              <a:t>Electric</a:t>
            </a:r>
            <a:r>
              <a:rPr spc="-45"/>
              <a:t> </a:t>
            </a:r>
            <a:r>
              <a:rPr spc="-5"/>
              <a:t>Delivery</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284065" y="576360"/>
            <a:ext cx="241935" cy="381000"/>
          </a:xfrm>
          <a:custGeom>
            <a:avLst/>
            <a:gdLst/>
            <a:ahLst/>
            <a:cxnLst/>
            <a:rect l="l" t="t" r="r" b="b"/>
            <a:pathLst>
              <a:path w="241934" h="381000">
                <a:moveTo>
                  <a:pt x="51160" y="380511"/>
                </a:moveTo>
                <a:lnTo>
                  <a:pt x="0" y="380511"/>
                </a:lnTo>
                <a:lnTo>
                  <a:pt x="0" y="0"/>
                </a:lnTo>
                <a:lnTo>
                  <a:pt x="93750" y="0"/>
                </a:lnTo>
                <a:lnTo>
                  <a:pt x="133527" y="2814"/>
                </a:lnTo>
                <a:lnTo>
                  <a:pt x="161920" y="8443"/>
                </a:lnTo>
                <a:lnTo>
                  <a:pt x="184687" y="19836"/>
                </a:lnTo>
                <a:lnTo>
                  <a:pt x="204509" y="34043"/>
                </a:lnTo>
                <a:lnTo>
                  <a:pt x="213638" y="45436"/>
                </a:lnTo>
                <a:lnTo>
                  <a:pt x="51160" y="45436"/>
                </a:lnTo>
                <a:lnTo>
                  <a:pt x="51160" y="380511"/>
                </a:lnTo>
                <a:close/>
              </a:path>
              <a:path w="241934" h="381000">
                <a:moveTo>
                  <a:pt x="241473" y="380377"/>
                </a:moveTo>
                <a:lnTo>
                  <a:pt x="181875" y="380377"/>
                </a:lnTo>
                <a:lnTo>
                  <a:pt x="73996" y="181736"/>
                </a:lnTo>
                <a:lnTo>
                  <a:pt x="96697" y="178930"/>
                </a:lnTo>
                <a:lnTo>
                  <a:pt x="136339" y="173300"/>
                </a:lnTo>
                <a:lnTo>
                  <a:pt x="164732" y="156145"/>
                </a:lnTo>
                <a:lnTo>
                  <a:pt x="173304" y="144752"/>
                </a:lnTo>
                <a:lnTo>
                  <a:pt x="178929" y="127730"/>
                </a:lnTo>
                <a:lnTo>
                  <a:pt x="181741" y="107894"/>
                </a:lnTo>
                <a:lnTo>
                  <a:pt x="176116" y="79479"/>
                </a:lnTo>
                <a:lnTo>
                  <a:pt x="147589" y="53880"/>
                </a:lnTo>
                <a:lnTo>
                  <a:pt x="116384" y="45436"/>
                </a:lnTo>
                <a:lnTo>
                  <a:pt x="213638" y="45436"/>
                </a:lnTo>
                <a:lnTo>
                  <a:pt x="215893" y="48250"/>
                </a:lnTo>
                <a:lnTo>
                  <a:pt x="224464" y="65272"/>
                </a:lnTo>
                <a:lnTo>
                  <a:pt x="230089" y="85109"/>
                </a:lnTo>
                <a:lnTo>
                  <a:pt x="232902" y="107760"/>
                </a:lnTo>
                <a:lnTo>
                  <a:pt x="230067" y="127730"/>
                </a:lnTo>
                <a:lnTo>
                  <a:pt x="210134" y="175847"/>
                </a:lnTo>
                <a:lnTo>
                  <a:pt x="164732" y="207210"/>
                </a:lnTo>
                <a:lnTo>
                  <a:pt x="147723" y="212839"/>
                </a:lnTo>
                <a:lnTo>
                  <a:pt x="241473" y="380377"/>
                </a:lnTo>
                <a:close/>
              </a:path>
            </a:pathLst>
          </a:custGeom>
          <a:solidFill>
            <a:srgbClr val="730026"/>
          </a:solidFill>
        </p:spPr>
        <p:txBody>
          <a:bodyPr wrap="square" lIns="0" tIns="0" rIns="0" bIns="0" rtlCol="0"/>
          <a:lstStyle/>
          <a:p>
            <a:endParaRPr/>
          </a:p>
        </p:txBody>
      </p:sp>
      <p:sp>
        <p:nvSpPr>
          <p:cNvPr id="17" name="bg object 17"/>
          <p:cNvSpPr/>
          <p:nvPr/>
        </p:nvSpPr>
        <p:spPr>
          <a:xfrm>
            <a:off x="14139509" y="559740"/>
            <a:ext cx="332105" cy="411480"/>
          </a:xfrm>
          <a:custGeom>
            <a:avLst/>
            <a:gdLst/>
            <a:ahLst/>
            <a:cxnLst/>
            <a:rect l="l" t="t" r="r" b="b"/>
            <a:pathLst>
              <a:path w="332105" h="411480">
                <a:moveTo>
                  <a:pt x="332009" y="411070"/>
                </a:moveTo>
                <a:lnTo>
                  <a:pt x="53839" y="124647"/>
                </a:lnTo>
                <a:lnTo>
                  <a:pt x="53839" y="396997"/>
                </a:lnTo>
                <a:lnTo>
                  <a:pt x="0" y="396997"/>
                </a:lnTo>
                <a:lnTo>
                  <a:pt x="0" y="0"/>
                </a:lnTo>
                <a:lnTo>
                  <a:pt x="280982" y="286422"/>
                </a:lnTo>
                <a:lnTo>
                  <a:pt x="280982" y="16887"/>
                </a:lnTo>
                <a:lnTo>
                  <a:pt x="332009" y="16887"/>
                </a:lnTo>
                <a:lnTo>
                  <a:pt x="332009" y="411070"/>
                </a:lnTo>
                <a:close/>
              </a:path>
            </a:pathLst>
          </a:custGeom>
          <a:solidFill>
            <a:srgbClr val="730026"/>
          </a:solidFill>
        </p:spPr>
        <p:txBody>
          <a:bodyPr wrap="square" lIns="0" tIns="0" rIns="0" bIns="0" rtlCol="0"/>
          <a:lstStyle/>
          <a:p>
            <a:endParaRPr/>
          </a:p>
        </p:txBody>
      </p:sp>
      <p:sp>
        <p:nvSpPr>
          <p:cNvPr id="2" name="Holder 2"/>
          <p:cNvSpPr>
            <a:spLocks noGrp="1"/>
          </p:cNvSpPr>
          <p:nvPr>
            <p:ph type="title"/>
          </p:nvPr>
        </p:nvSpPr>
        <p:spPr>
          <a:xfrm>
            <a:off x="3628343" y="3993555"/>
            <a:ext cx="11031313" cy="848360"/>
          </a:xfrm>
          <a:prstGeom prst="rect">
            <a:avLst/>
          </a:prstGeom>
        </p:spPr>
        <p:txBody>
          <a:bodyPr wrap="square" lIns="0" tIns="0" rIns="0" bIns="0">
            <a:spAutoFit/>
          </a:bodyPr>
          <a:lstStyle>
            <a:lvl1pPr>
              <a:defRPr sz="5400" b="1" i="0">
                <a:solidFill>
                  <a:srgbClr val="CC3300"/>
                </a:solidFill>
                <a:latin typeface="Arial"/>
                <a:cs typeface="Arial"/>
              </a:defRPr>
            </a:lvl1pPr>
          </a:lstStyle>
          <a:p>
            <a:endParaRPr/>
          </a:p>
        </p:txBody>
      </p:sp>
      <p:sp>
        <p:nvSpPr>
          <p:cNvPr id="3" name="Holder 3"/>
          <p:cNvSpPr>
            <a:spLocks noGrp="1"/>
          </p:cNvSpPr>
          <p:nvPr>
            <p:ph type="body" idx="1"/>
          </p:nvPr>
        </p:nvSpPr>
        <p:spPr>
          <a:xfrm>
            <a:off x="3771751" y="1721056"/>
            <a:ext cx="10744497" cy="2146300"/>
          </a:xfrm>
          <a:prstGeom prst="rect">
            <a:avLst/>
          </a:prstGeom>
        </p:spPr>
        <p:txBody>
          <a:bodyPr wrap="square" lIns="0" tIns="0" rIns="0" bIns="0">
            <a:spAutoFit/>
          </a:bodyPr>
          <a:lstStyle>
            <a:lvl1pPr>
              <a:defRPr sz="24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2445019" y="9827610"/>
            <a:ext cx="3375025" cy="330200"/>
          </a:xfrm>
          <a:prstGeom prst="rect">
            <a:avLst/>
          </a:prstGeom>
        </p:spPr>
        <p:txBody>
          <a:bodyPr wrap="square" lIns="0" tIns="0" rIns="0" bIns="0">
            <a:spAutoFit/>
          </a:bodyPr>
          <a:lstStyle>
            <a:lvl1pPr>
              <a:defRPr sz="2400" b="1" i="0">
                <a:solidFill>
                  <a:srgbClr val="730026"/>
                </a:solidFill>
                <a:latin typeface="Arial"/>
                <a:cs typeface="Arial"/>
              </a:defRPr>
            </a:lvl1pPr>
          </a:lstStyle>
          <a:p>
            <a:pPr marL="12700">
              <a:lnSpc>
                <a:spcPts val="2320"/>
              </a:lnSpc>
            </a:pPr>
            <a:r>
              <a:rPr spc="-5"/>
              <a:t>Oncor</a:t>
            </a:r>
            <a:r>
              <a:rPr spc="-45"/>
              <a:t> </a:t>
            </a:r>
            <a:r>
              <a:rPr spc="-5"/>
              <a:t>Electric</a:t>
            </a:r>
            <a:r>
              <a:rPr spc="-45"/>
              <a:t> </a:t>
            </a:r>
            <a:r>
              <a:rPr spc="-5"/>
              <a:t>Delivery</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4/17/2023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76.svg"/></Relationships>
</file>

<file path=ppt/slides/_rels/slide15.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image" Target="../media/image80.png"/><Relationship Id="rId16" Type="http://schemas.openxmlformats.org/officeDocument/2006/relationships/image" Target="../media/image94.svg"/><Relationship Id="rId1" Type="http://schemas.openxmlformats.org/officeDocument/2006/relationships/slideLayout" Target="../slideLayouts/slideLayout2.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01.png"/><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Layout" Target="../diagrams/layout7.xml"/><Relationship Id="rId7" Type="http://schemas.openxmlformats.org/officeDocument/2006/relationships/image" Target="../media/image102.png"/><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05.png"/><Relationship Id="rId7" Type="http://schemas.openxmlformats.org/officeDocument/2006/relationships/diagramColors" Target="../diagrams/colors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07.png"/><Relationship Id="rId7" Type="http://schemas.openxmlformats.org/officeDocument/2006/relationships/diagramColors" Target="../diagrams/colors9.xml"/><Relationship Id="rId2"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09.png"/><Relationship Id="rId7" Type="http://schemas.openxmlformats.org/officeDocument/2006/relationships/diagramColors" Target="../diagrams/colors10.xml"/><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 Id="rId5" Type="http://schemas.openxmlformats.org/officeDocument/2006/relationships/image" Target="../media/image114.png"/><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21.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123.svg"/></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123.svg"/></Relationships>
</file>

<file path=ppt/slides/_rels/slide3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123.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sv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diagramQuickStyle" Target="../diagrams/quickStyle4.xml"/><Relationship Id="rId3" Type="http://schemas.openxmlformats.org/officeDocument/2006/relationships/diagramLayout" Target="../diagrams/layout3.xml"/><Relationship Id="rId7" Type="http://schemas.openxmlformats.org/officeDocument/2006/relationships/image" Target="../media/image40.png"/><Relationship Id="rId12" Type="http://schemas.openxmlformats.org/officeDocument/2006/relationships/diagramLayout" Target="../diagrams/layout4.xml"/><Relationship Id="rId17" Type="http://schemas.openxmlformats.org/officeDocument/2006/relationships/image" Target="../media/image51.svg"/><Relationship Id="rId2" Type="http://schemas.openxmlformats.org/officeDocument/2006/relationships/diagramData" Target="../diagrams/data3.xml"/><Relationship Id="rId16" Type="http://schemas.openxmlformats.org/officeDocument/2006/relationships/image" Target="../media/image50.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Data" Target="../diagrams/data4.xml"/><Relationship Id="rId5" Type="http://schemas.openxmlformats.org/officeDocument/2006/relationships/diagramColors" Target="../diagrams/colors3.xml"/><Relationship Id="rId15" Type="http://schemas.microsoft.com/office/2007/relationships/diagramDrawing" Target="../diagrams/drawing4.xml"/><Relationship Id="rId10" Type="http://schemas.openxmlformats.org/officeDocument/2006/relationships/image" Target="../media/image43.svg"/><Relationship Id="rId4" Type="http://schemas.openxmlformats.org/officeDocument/2006/relationships/diagramQuickStyle" Target="../diagrams/quickStyle3.xml"/><Relationship Id="rId9" Type="http://schemas.openxmlformats.org/officeDocument/2006/relationships/image" Target="../media/image42.png"/><Relationship Id="rId14"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Layout" Target="../diagrams/layout5.xml"/><Relationship Id="rId7" Type="http://schemas.openxmlformats.org/officeDocument/2006/relationships/image" Target="../media/image5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54.svg"/></Relationships>
</file>

<file path=ppt/slides/_rels/slide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570056-4C8F-BE0F-D4CD-C7E8E12B8175}"/>
              </a:ext>
            </a:extLst>
          </p:cNvPr>
          <p:cNvPicPr>
            <a:picLocks noChangeAspect="1"/>
          </p:cNvPicPr>
          <p:nvPr/>
        </p:nvPicPr>
        <p:blipFill>
          <a:blip r:embed="rId2"/>
          <a:stretch>
            <a:fillRect/>
          </a:stretch>
        </p:blipFill>
        <p:spPr>
          <a:xfrm>
            <a:off x="0" y="0"/>
            <a:ext cx="14682966" cy="10283636"/>
          </a:xfrm>
          <a:prstGeom prst="rect">
            <a:avLst/>
          </a:prstGeom>
        </p:spPr>
      </p:pic>
      <p:sp>
        <p:nvSpPr>
          <p:cNvPr id="7" name="object 7"/>
          <p:cNvSpPr txBox="1">
            <a:spLocks noGrp="1"/>
          </p:cNvSpPr>
          <p:nvPr>
            <p:ph type="title"/>
          </p:nvPr>
        </p:nvSpPr>
        <p:spPr>
          <a:xfrm>
            <a:off x="14900502" y="2214807"/>
            <a:ext cx="4055807" cy="4844852"/>
          </a:xfrm>
          <a:prstGeom prst="rect">
            <a:avLst/>
          </a:prstGeom>
        </p:spPr>
        <p:txBody>
          <a:bodyPr vert="horz" wrap="square" lIns="0" tIns="12700" rIns="0" bIns="0" rtlCol="0">
            <a:spAutoFit/>
          </a:bodyPr>
          <a:lstStyle/>
          <a:p>
            <a:pPr marL="12700">
              <a:lnSpc>
                <a:spcPct val="150000"/>
              </a:lnSpc>
              <a:spcBef>
                <a:spcPts val="100"/>
              </a:spcBef>
            </a:pPr>
            <a:r>
              <a:rPr dirty="0">
                <a:ln w="13462">
                  <a:noFill/>
                  <a:prstDash val="solid"/>
                </a:ln>
                <a:solidFill>
                  <a:srgbClr val="FF0000"/>
                </a:solidFill>
                <a:effectLst>
                  <a:glow rad="63500">
                    <a:schemeClr val="accent2">
                      <a:satMod val="175000"/>
                      <a:alpha val="40000"/>
                    </a:schemeClr>
                  </a:glow>
                  <a:outerShdw dist="38100" dir="2700000" algn="bl" rotWithShape="0">
                    <a:schemeClr val="accent5"/>
                  </a:outerShdw>
                </a:effectLst>
              </a:rPr>
              <a:t>Oncor Electric Capstone Program</a:t>
            </a:r>
          </a:p>
        </p:txBody>
      </p:sp>
      <p:sp>
        <p:nvSpPr>
          <p:cNvPr id="8" name="object 8"/>
          <p:cNvSpPr txBox="1"/>
          <p:nvPr/>
        </p:nvSpPr>
        <p:spPr>
          <a:xfrm>
            <a:off x="299599" y="8688315"/>
            <a:ext cx="4055807" cy="1359346"/>
          </a:xfrm>
          <a:prstGeom prst="rect">
            <a:avLst/>
          </a:prstGeom>
        </p:spPr>
        <p:txBody>
          <a:bodyPr vert="horz" wrap="square" lIns="0" tIns="12700" rIns="0" bIns="0" rtlCol="0" anchor="t">
            <a:spAutoFit/>
          </a:bodyPr>
          <a:lstStyle/>
          <a:p>
            <a:pPr marL="12700">
              <a:lnSpc>
                <a:spcPts val="2135"/>
              </a:lnSpc>
              <a:spcBef>
                <a:spcPts val="100"/>
              </a:spcBef>
            </a:pPr>
            <a:r>
              <a:rPr spc="-5" dirty="0">
                <a:latin typeface="Roboto" panose="02000000000000000000" pitchFamily="2" charset="0"/>
                <a:ea typeface="Roboto" panose="02000000000000000000" pitchFamily="2" charset="0"/>
                <a:cs typeface="Roboto" panose="02000000000000000000" pitchFamily="2" charset="0"/>
              </a:rPr>
              <a:t>Team:</a:t>
            </a:r>
            <a:endParaRPr dirty="0">
              <a:latin typeface="Roboto" panose="02000000000000000000" pitchFamily="2" charset="0"/>
              <a:ea typeface="Roboto" panose="02000000000000000000" pitchFamily="2" charset="0"/>
              <a:cs typeface="Roboto" panose="02000000000000000000" pitchFamily="2" charset="0"/>
            </a:endParaRPr>
          </a:p>
          <a:p>
            <a:pPr marL="12700" marR="2070100">
              <a:lnSpc>
                <a:spcPts val="2110"/>
              </a:lnSpc>
              <a:spcBef>
                <a:spcPts val="85"/>
              </a:spcBef>
            </a:pPr>
            <a:r>
              <a:rPr spc="-5" dirty="0">
                <a:latin typeface="Roboto" panose="02000000000000000000" pitchFamily="2" charset="0"/>
                <a:ea typeface="Roboto" panose="02000000000000000000" pitchFamily="2" charset="0"/>
                <a:cs typeface="Roboto" panose="02000000000000000000" pitchFamily="2" charset="0"/>
              </a:rPr>
              <a:t>Iris Zhou</a:t>
            </a:r>
            <a:r>
              <a:rPr lang="en-US" spc="-5" dirty="0">
                <a:latin typeface="Roboto" panose="02000000000000000000" pitchFamily="2" charset="0"/>
                <a:ea typeface="Roboto" panose="02000000000000000000" pitchFamily="2" charset="0"/>
                <a:cs typeface="Roboto" panose="02000000000000000000" pitchFamily="2" charset="0"/>
              </a:rPr>
              <a:t> </a:t>
            </a:r>
            <a:r>
              <a:rPr lang="en-US" dirty="0">
                <a:latin typeface="Roboto" panose="02000000000000000000" pitchFamily="2" charset="0"/>
                <a:ea typeface="Roboto" panose="02000000000000000000" pitchFamily="2" charset="0"/>
                <a:cs typeface="Roboto" panose="02000000000000000000" pitchFamily="2" charset="0"/>
              </a:rPr>
              <a:t> </a:t>
            </a:r>
          </a:p>
          <a:p>
            <a:pPr marL="12700" marR="2070100">
              <a:lnSpc>
                <a:spcPts val="2110"/>
              </a:lnSpc>
              <a:spcBef>
                <a:spcPts val="85"/>
              </a:spcBef>
            </a:pPr>
            <a:r>
              <a:rPr spc="-5" dirty="0">
                <a:latin typeface="Roboto" panose="02000000000000000000" pitchFamily="2" charset="0"/>
                <a:ea typeface="Roboto" panose="02000000000000000000" pitchFamily="2" charset="0"/>
                <a:cs typeface="Roboto" panose="02000000000000000000" pitchFamily="2" charset="0"/>
              </a:rPr>
              <a:t>Sahar</a:t>
            </a:r>
            <a:r>
              <a:rPr spc="-30" dirty="0">
                <a:latin typeface="Roboto" panose="02000000000000000000" pitchFamily="2" charset="0"/>
                <a:ea typeface="Roboto" panose="02000000000000000000" pitchFamily="2" charset="0"/>
                <a:cs typeface="Roboto" panose="02000000000000000000" pitchFamily="2" charset="0"/>
              </a:rPr>
              <a:t> </a:t>
            </a:r>
            <a:r>
              <a:rPr spc="-5" dirty="0">
                <a:latin typeface="Roboto" panose="02000000000000000000" pitchFamily="2" charset="0"/>
                <a:ea typeface="Roboto" panose="02000000000000000000" pitchFamily="2" charset="0"/>
                <a:cs typeface="Roboto" panose="02000000000000000000" pitchFamily="2" charset="0"/>
              </a:rPr>
              <a:t>Khan</a:t>
            </a:r>
            <a:endParaRPr dirty="0">
              <a:latin typeface="Roboto" panose="02000000000000000000" pitchFamily="2" charset="0"/>
              <a:ea typeface="Roboto" panose="02000000000000000000" pitchFamily="2" charset="0"/>
              <a:cs typeface="Roboto" panose="02000000000000000000" pitchFamily="2" charset="0"/>
            </a:endParaRPr>
          </a:p>
          <a:p>
            <a:pPr marL="12700">
              <a:lnSpc>
                <a:spcPts val="2045"/>
              </a:lnSpc>
            </a:pPr>
            <a:r>
              <a:rPr spc="-5" dirty="0">
                <a:latin typeface="Roboto" panose="02000000000000000000" pitchFamily="2" charset="0"/>
                <a:ea typeface="Roboto" panose="02000000000000000000" pitchFamily="2" charset="0"/>
                <a:cs typeface="Roboto" panose="02000000000000000000" pitchFamily="2" charset="0"/>
              </a:rPr>
              <a:t>Gangadhar</a:t>
            </a:r>
            <a:r>
              <a:rPr lang="en-US" spc="-5" dirty="0">
                <a:latin typeface="Roboto" panose="02000000000000000000" pitchFamily="2" charset="0"/>
                <a:ea typeface="Roboto" panose="02000000000000000000" pitchFamily="2" charset="0"/>
                <a:cs typeface="Roboto" panose="02000000000000000000" pitchFamily="2" charset="0"/>
              </a:rPr>
              <a:t> </a:t>
            </a:r>
            <a:r>
              <a:rPr lang="en-US" spc="-5" dirty="0" err="1">
                <a:latin typeface="Roboto" panose="02000000000000000000" pitchFamily="2" charset="0"/>
                <a:ea typeface="Roboto" panose="02000000000000000000" pitchFamily="2" charset="0"/>
                <a:cs typeface="Roboto" panose="02000000000000000000" pitchFamily="2" charset="0"/>
              </a:rPr>
              <a:t>Sallagundla</a:t>
            </a:r>
            <a:r>
              <a:rPr lang="en-US" spc="-5" dirty="0">
                <a:latin typeface="Roboto" panose="02000000000000000000" pitchFamily="2" charset="0"/>
                <a:ea typeface="Roboto" panose="02000000000000000000" pitchFamily="2" charset="0"/>
                <a:cs typeface="Roboto" panose="02000000000000000000" pitchFamily="2" charset="0"/>
              </a:rPr>
              <a:t> Chowdary</a:t>
            </a:r>
          </a:p>
          <a:p>
            <a:pPr marL="12700">
              <a:lnSpc>
                <a:spcPts val="2045"/>
              </a:lnSpc>
            </a:pPr>
            <a:r>
              <a:rPr lang="en-US" spc="-5" dirty="0">
                <a:latin typeface="Roboto" panose="02000000000000000000" pitchFamily="2" charset="0"/>
                <a:ea typeface="Roboto" panose="02000000000000000000" pitchFamily="2" charset="0"/>
                <a:cs typeface="Roboto" panose="02000000000000000000" pitchFamily="2" charset="0"/>
              </a:rPr>
              <a:t>Jiaowei Wang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80A172-AC89-CFE4-AEEA-D4612984DA7F}"/>
              </a:ext>
            </a:extLst>
          </p:cNvPr>
          <p:cNvSpPr>
            <a:spLocks noGrp="1"/>
          </p:cNvSpPr>
          <p:nvPr>
            <p:ph type="body" idx="1"/>
          </p:nvPr>
        </p:nvSpPr>
        <p:spPr>
          <a:xfrm>
            <a:off x="11772751" y="1935367"/>
            <a:ext cx="6029622" cy="1938992"/>
          </a:xfrm>
        </p:spPr>
        <p:txBody>
          <a:bodyPr wrap="square" lIns="0" tIns="0" rIns="0" bIns="0" anchor="t">
            <a:spAutoFit/>
          </a:bodyPr>
          <a:lstStyle/>
          <a:p>
            <a:endParaRPr lang="en-US">
              <a:latin typeface="Times New Roman"/>
              <a:cs typeface="Calibri"/>
            </a:endParaRPr>
          </a:p>
          <a:p>
            <a:pPr algn="l"/>
            <a:endParaRPr lang="en-US" sz="1800">
              <a:solidFill>
                <a:srgbClr val="984807"/>
              </a:solidFill>
              <a:latin typeface="Segoe UI"/>
              <a:cs typeface="Segoe UI"/>
            </a:endParaRPr>
          </a:p>
          <a:p>
            <a:pPr algn="l"/>
            <a:endParaRPr lang="en-US" sz="1800">
              <a:solidFill>
                <a:schemeClr val="accent6">
                  <a:lumMod val="50000"/>
                </a:schemeClr>
              </a:solidFill>
              <a:latin typeface="Segoe UI"/>
              <a:ea typeface="Roboto"/>
              <a:cs typeface="Segoe UI"/>
            </a:endParaRPr>
          </a:p>
          <a:p>
            <a:pPr algn="l"/>
            <a:endParaRPr lang="en-US" sz="1800">
              <a:solidFill>
                <a:schemeClr val="accent6">
                  <a:lumMod val="50000"/>
                </a:schemeClr>
              </a:solidFill>
              <a:latin typeface="Segoe UI"/>
              <a:ea typeface="Roboto"/>
              <a:cs typeface="Segoe UI"/>
            </a:endParaRPr>
          </a:p>
          <a:p>
            <a:endParaRPr lang="en-US">
              <a:latin typeface="Times New Roman"/>
              <a:cs typeface="Calibri"/>
            </a:endParaRPr>
          </a:p>
          <a:p>
            <a:endParaRPr lang="en-US" b="1">
              <a:solidFill>
                <a:schemeClr val="accent6">
                  <a:lumMod val="50000"/>
                </a:schemeClr>
              </a:solidFill>
              <a:latin typeface="Times New Roman"/>
              <a:cs typeface="Calibri"/>
            </a:endParaRPr>
          </a:p>
        </p:txBody>
      </p:sp>
      <p:pic>
        <p:nvPicPr>
          <p:cNvPr id="2050" name="Picture 2">
            <a:extLst>
              <a:ext uri="{FF2B5EF4-FFF2-40B4-BE49-F238E27FC236}">
                <a16:creationId xmlns:a16="http://schemas.microsoft.com/office/drawing/2014/main" id="{629321F2-BEE8-BFC4-8DB6-A1EB2282D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875" y="1767461"/>
            <a:ext cx="9353550" cy="7639050"/>
          </a:xfrm>
          <a:prstGeom prst="rect">
            <a:avLst/>
          </a:prstGeom>
          <a:noFill/>
          <a:ln w="28575">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5" name="object 8">
            <a:extLst>
              <a:ext uri="{FF2B5EF4-FFF2-40B4-BE49-F238E27FC236}">
                <a16:creationId xmlns:a16="http://schemas.microsoft.com/office/drawing/2014/main" id="{56A587BC-2111-8E1B-8392-70E624565137}"/>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6" name="TextBox 5">
            <a:extLst>
              <a:ext uri="{FF2B5EF4-FFF2-40B4-BE49-F238E27FC236}">
                <a16:creationId xmlns:a16="http://schemas.microsoft.com/office/drawing/2014/main" id="{F5F7B793-AF23-1B1F-1A68-E6E982E3A0AE}"/>
              </a:ext>
            </a:extLst>
          </p:cNvPr>
          <p:cNvSpPr txBox="1"/>
          <p:nvPr/>
        </p:nvSpPr>
        <p:spPr>
          <a:xfrm>
            <a:off x="1142999" y="525213"/>
            <a:ext cx="7588045" cy="646331"/>
          </a:xfrm>
          <a:prstGeom prst="rect">
            <a:avLst/>
          </a:prstGeom>
          <a:noFill/>
        </p:spPr>
        <p:txBody>
          <a:bodyPr wrap="square" rtlCol="0">
            <a:spAutoFit/>
          </a:bodyPr>
          <a:lstStyle/>
          <a:p>
            <a:r>
              <a:rPr lang="en-US" altLang="zh-CN" sz="3600" b="1" spc="-105">
                <a:solidFill>
                  <a:srgbClr val="CC3300"/>
                </a:solidFill>
                <a:latin typeface="Arial"/>
                <a:ea typeface="+mj-ea"/>
                <a:cs typeface="Arial"/>
              </a:rPr>
              <a:t>Clustering Analysis --- Dashboard</a:t>
            </a:r>
            <a:endParaRPr lang="en-US" sz="3600" b="1" spc="-105">
              <a:solidFill>
                <a:srgbClr val="CC3300"/>
              </a:solidFill>
              <a:latin typeface="Arial"/>
              <a:ea typeface="+mj-ea"/>
              <a:cs typeface="Arial"/>
            </a:endParaRPr>
          </a:p>
        </p:txBody>
      </p:sp>
      <p:sp>
        <p:nvSpPr>
          <p:cNvPr id="2" name="Rectangle: Rounded Corners 1">
            <a:extLst>
              <a:ext uri="{FF2B5EF4-FFF2-40B4-BE49-F238E27FC236}">
                <a16:creationId xmlns:a16="http://schemas.microsoft.com/office/drawing/2014/main" id="{65415E30-149A-27B2-1885-9E5FB7BBEE5B}"/>
              </a:ext>
            </a:extLst>
          </p:cNvPr>
          <p:cNvSpPr/>
          <p:nvPr/>
        </p:nvSpPr>
        <p:spPr>
          <a:xfrm>
            <a:off x="12796344" y="2252607"/>
            <a:ext cx="3928788" cy="1312151"/>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a:latin typeface="Roboto"/>
                <a:ea typeface="Roboto"/>
                <a:cs typeface="Calibri"/>
              </a:rPr>
              <a:t>Specific to Market</a:t>
            </a:r>
            <a:endParaRPr lang="en-US" sz="3200" b="1">
              <a:latin typeface="Roboto"/>
              <a:ea typeface="Roboto"/>
              <a:cs typeface="Roboto"/>
            </a:endParaRPr>
          </a:p>
        </p:txBody>
      </p:sp>
      <p:sp>
        <p:nvSpPr>
          <p:cNvPr id="7" name="Rectangle 6">
            <a:extLst>
              <a:ext uri="{FF2B5EF4-FFF2-40B4-BE49-F238E27FC236}">
                <a16:creationId xmlns:a16="http://schemas.microsoft.com/office/drawing/2014/main" id="{857237F0-B54C-1E5C-5ECE-FA4E0722D1BF}"/>
              </a:ext>
            </a:extLst>
          </p:cNvPr>
          <p:cNvSpPr/>
          <p:nvPr/>
        </p:nvSpPr>
        <p:spPr>
          <a:xfrm>
            <a:off x="12164082" y="4249026"/>
            <a:ext cx="2607331" cy="198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Roboto"/>
                <a:ea typeface="Roboto"/>
                <a:cs typeface="Calibri"/>
              </a:rPr>
              <a:t>Income</a:t>
            </a:r>
          </a:p>
        </p:txBody>
      </p:sp>
      <p:sp>
        <p:nvSpPr>
          <p:cNvPr id="8" name="Rectangle 7">
            <a:extLst>
              <a:ext uri="{FF2B5EF4-FFF2-40B4-BE49-F238E27FC236}">
                <a16:creationId xmlns:a16="http://schemas.microsoft.com/office/drawing/2014/main" id="{279D9EF3-A5A8-DD55-029E-AC00241DB535}"/>
              </a:ext>
            </a:extLst>
          </p:cNvPr>
          <p:cNvSpPr/>
          <p:nvPr/>
        </p:nvSpPr>
        <p:spPr>
          <a:xfrm>
            <a:off x="14767582" y="6233401"/>
            <a:ext cx="2607331" cy="198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bg1"/>
                </a:solidFill>
                <a:latin typeface="Roboto"/>
                <a:ea typeface="Roboto"/>
                <a:cs typeface="Arial"/>
              </a:rPr>
              <a:t>Property Built Year</a:t>
            </a:r>
            <a:endParaRPr lang="en-US" sz="2800">
              <a:solidFill>
                <a:schemeClr val="bg1"/>
              </a:solidFill>
              <a:latin typeface="Arial"/>
              <a:ea typeface="Roboto"/>
              <a:cs typeface="Arial"/>
            </a:endParaRPr>
          </a:p>
        </p:txBody>
      </p:sp>
      <p:sp>
        <p:nvSpPr>
          <p:cNvPr id="9" name="Rectangle 8">
            <a:extLst>
              <a:ext uri="{FF2B5EF4-FFF2-40B4-BE49-F238E27FC236}">
                <a16:creationId xmlns:a16="http://schemas.microsoft.com/office/drawing/2014/main" id="{CDFB3FA6-47FE-C5A0-5852-140D079A7B32}"/>
              </a:ext>
            </a:extLst>
          </p:cNvPr>
          <p:cNvSpPr/>
          <p:nvPr/>
        </p:nvSpPr>
        <p:spPr>
          <a:xfrm>
            <a:off x="14767582" y="4249025"/>
            <a:ext cx="2607331" cy="1988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17F52F-B3A9-6BAA-3F14-9AB650130EFE}"/>
              </a:ext>
            </a:extLst>
          </p:cNvPr>
          <p:cNvSpPr/>
          <p:nvPr/>
        </p:nvSpPr>
        <p:spPr>
          <a:xfrm>
            <a:off x="12179957" y="6233400"/>
            <a:ext cx="2607331" cy="1988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E4818A-AE60-D029-6A24-43CC3BEE72A2}"/>
              </a:ext>
            </a:extLst>
          </p:cNvPr>
          <p:cNvSpPr txBox="1"/>
          <p:nvPr/>
        </p:nvSpPr>
        <p:spPr>
          <a:xfrm>
            <a:off x="7772400" y="491490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2400">
              <a:solidFill>
                <a:srgbClr val="984807"/>
              </a:solidFill>
              <a:latin typeface="Roboto"/>
              <a:ea typeface="Roboto"/>
              <a:cs typeface="Arial"/>
            </a:endParaRPr>
          </a:p>
        </p:txBody>
      </p:sp>
      <p:sp>
        <p:nvSpPr>
          <p:cNvPr id="12" name="TextBox 11">
            <a:extLst>
              <a:ext uri="{FF2B5EF4-FFF2-40B4-BE49-F238E27FC236}">
                <a16:creationId xmlns:a16="http://schemas.microsoft.com/office/drawing/2014/main" id="{B55AB8CC-37B0-7455-5806-30C49581EE00}"/>
              </a:ext>
            </a:extLst>
          </p:cNvPr>
          <p:cNvSpPr txBox="1"/>
          <p:nvPr/>
        </p:nvSpPr>
        <p:spPr>
          <a:xfrm>
            <a:off x="15059025" y="4772025"/>
            <a:ext cx="23304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accent1">
                    <a:lumMod val="75000"/>
                  </a:schemeClr>
                </a:solidFill>
                <a:latin typeface="Roboto"/>
                <a:cs typeface="Arial"/>
              </a:rPr>
              <a:t> Household Head​​ Age</a:t>
            </a:r>
            <a:endParaRPr lang="en-US" sz="2800" b="1">
              <a:solidFill>
                <a:schemeClr val="accent1">
                  <a:lumMod val="75000"/>
                </a:schemeClr>
              </a:solidFill>
            </a:endParaRPr>
          </a:p>
        </p:txBody>
      </p:sp>
      <p:sp>
        <p:nvSpPr>
          <p:cNvPr id="13" name="TextBox 12">
            <a:extLst>
              <a:ext uri="{FF2B5EF4-FFF2-40B4-BE49-F238E27FC236}">
                <a16:creationId xmlns:a16="http://schemas.microsoft.com/office/drawing/2014/main" id="{61C5963B-017C-EC67-7A69-9CB4C419C0BD}"/>
              </a:ext>
            </a:extLst>
          </p:cNvPr>
          <p:cNvSpPr txBox="1"/>
          <p:nvPr/>
        </p:nvSpPr>
        <p:spPr>
          <a:xfrm>
            <a:off x="12598400" y="6756400"/>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accent1">
                    <a:lumMod val="75000"/>
                  </a:schemeClr>
                </a:solidFill>
                <a:latin typeface="Roboto"/>
                <a:cs typeface="Arial"/>
              </a:rPr>
              <a:t>Residence </a:t>
            </a:r>
            <a:endParaRPr lang="en-US" sz="2800">
              <a:solidFill>
                <a:schemeClr val="accent1">
                  <a:lumMod val="75000"/>
                </a:schemeClr>
              </a:solidFill>
              <a:latin typeface="Calibri"/>
              <a:cs typeface="Calibri"/>
            </a:endParaRPr>
          </a:p>
          <a:p>
            <a:r>
              <a:rPr lang="en-US" sz="2800" b="1">
                <a:solidFill>
                  <a:schemeClr val="accent1">
                    <a:lumMod val="75000"/>
                  </a:schemeClr>
                </a:solidFill>
                <a:latin typeface="Roboto"/>
                <a:cs typeface="Arial"/>
              </a:rPr>
              <a:t>Length​​</a:t>
            </a:r>
            <a:endParaRPr lang="en-US" sz="2800" b="1">
              <a:solidFill>
                <a:schemeClr val="accent1">
                  <a:lumMod val="75000"/>
                </a:schemeClr>
              </a:solidFill>
              <a:cs typeface="Calibri"/>
            </a:endParaRPr>
          </a:p>
        </p:txBody>
      </p:sp>
    </p:spTree>
    <p:extLst>
      <p:ext uri="{BB962C8B-B14F-4D97-AF65-F5344CB8AC3E}">
        <p14:creationId xmlns:p14="http://schemas.microsoft.com/office/powerpoint/2010/main" val="1341345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C9D88B2-4854-9DE4-0490-B8730488D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69" y="1543064"/>
            <a:ext cx="9467850" cy="7677150"/>
          </a:xfrm>
          <a:prstGeom prst="rect">
            <a:avLst/>
          </a:prstGeom>
          <a:noFill/>
          <a:ln w="28575">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5" name="object 8">
            <a:extLst>
              <a:ext uri="{FF2B5EF4-FFF2-40B4-BE49-F238E27FC236}">
                <a16:creationId xmlns:a16="http://schemas.microsoft.com/office/drawing/2014/main" id="{D8E47BC7-DB4D-808D-680F-AFF6B5369D00}"/>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6" name="TextBox 5">
            <a:extLst>
              <a:ext uri="{FF2B5EF4-FFF2-40B4-BE49-F238E27FC236}">
                <a16:creationId xmlns:a16="http://schemas.microsoft.com/office/drawing/2014/main" id="{BAA96DA1-1604-6833-4658-141FF6F051A9}"/>
              </a:ext>
            </a:extLst>
          </p:cNvPr>
          <p:cNvSpPr txBox="1"/>
          <p:nvPr/>
        </p:nvSpPr>
        <p:spPr>
          <a:xfrm>
            <a:off x="1143000" y="525213"/>
            <a:ext cx="7772400" cy="646331"/>
          </a:xfrm>
          <a:prstGeom prst="rect">
            <a:avLst/>
          </a:prstGeom>
          <a:noFill/>
        </p:spPr>
        <p:txBody>
          <a:bodyPr wrap="square" rtlCol="0">
            <a:spAutoFit/>
          </a:bodyPr>
          <a:lstStyle/>
          <a:p>
            <a:r>
              <a:rPr lang="en-US" altLang="zh-CN" sz="3600" b="1" spc="-105">
                <a:solidFill>
                  <a:srgbClr val="CC3300"/>
                </a:solidFill>
                <a:latin typeface="Arial"/>
                <a:ea typeface="+mj-ea"/>
                <a:cs typeface="Arial"/>
              </a:rPr>
              <a:t>Clustering Analysis --- Dashboard</a:t>
            </a:r>
            <a:endParaRPr lang="en-US" sz="3600" b="1" spc="-105">
              <a:solidFill>
                <a:srgbClr val="CC3300"/>
              </a:solidFill>
              <a:latin typeface="Arial"/>
              <a:ea typeface="+mj-ea"/>
              <a:cs typeface="Arial"/>
            </a:endParaRPr>
          </a:p>
        </p:txBody>
      </p:sp>
      <p:sp>
        <p:nvSpPr>
          <p:cNvPr id="7" name="TextBox 6">
            <a:extLst>
              <a:ext uri="{FF2B5EF4-FFF2-40B4-BE49-F238E27FC236}">
                <a16:creationId xmlns:a16="http://schemas.microsoft.com/office/drawing/2014/main" id="{7D5D8F3A-93AC-92F1-9DE3-76EF5E15F062}"/>
              </a:ext>
            </a:extLst>
          </p:cNvPr>
          <p:cNvSpPr txBox="1"/>
          <p:nvPr/>
        </p:nvSpPr>
        <p:spPr>
          <a:xfrm>
            <a:off x="10529942" y="4277318"/>
            <a:ext cx="7327068" cy="3539430"/>
          </a:xfrm>
          <a:prstGeom prst="rect">
            <a:avLst/>
          </a:prstGeom>
          <a:noFill/>
        </p:spPr>
        <p:txBody>
          <a:bodyPr wrap="square" lIns="91440" tIns="45720" rIns="91440" bIns="45720" anchor="t">
            <a:spAutoFit/>
          </a:bodyPr>
          <a:lstStyle/>
          <a:p>
            <a:pPr marL="342900" indent="-342900">
              <a:buFont typeface="Arial"/>
              <a:buChar char="•"/>
            </a:pPr>
            <a:r>
              <a:rPr lang="en-US" sz="2800">
                <a:solidFill>
                  <a:schemeClr val="tx2">
                    <a:lumMod val="60000"/>
                    <a:lumOff val="40000"/>
                  </a:schemeClr>
                </a:solidFill>
                <a:latin typeface="Roboto"/>
                <a:ea typeface="Roboto"/>
                <a:cs typeface="Roboto"/>
              </a:rPr>
              <a:t>Enables users and powers them with information about different program types </a:t>
            </a:r>
            <a:endParaRPr lang="en-US" sz="2800">
              <a:solidFill>
                <a:schemeClr val="tx2">
                  <a:lumMod val="60000"/>
                  <a:lumOff val="40000"/>
                </a:schemeClr>
              </a:solidFill>
              <a:latin typeface="Roboto"/>
              <a:ea typeface="Roboto"/>
              <a:cs typeface="Calibri"/>
            </a:endParaRPr>
          </a:p>
          <a:p>
            <a:pPr marL="342900" indent="-342900">
              <a:buFont typeface="Arial"/>
              <a:buChar char="•"/>
            </a:pPr>
            <a:endParaRPr lang="en-US" sz="2800">
              <a:solidFill>
                <a:schemeClr val="tx2">
                  <a:lumMod val="60000"/>
                  <a:lumOff val="40000"/>
                </a:schemeClr>
              </a:solidFill>
              <a:latin typeface="Roboto"/>
              <a:ea typeface="Roboto"/>
              <a:cs typeface="Roboto"/>
            </a:endParaRPr>
          </a:p>
          <a:p>
            <a:pPr marL="342900" indent="-342900">
              <a:buFont typeface="Arial"/>
              <a:buChar char="•"/>
            </a:pPr>
            <a:r>
              <a:rPr lang="en-US" sz="2800">
                <a:solidFill>
                  <a:schemeClr val="tx2">
                    <a:lumMod val="60000"/>
                    <a:lumOff val="40000"/>
                  </a:schemeClr>
                </a:solidFill>
                <a:latin typeface="Roboto"/>
                <a:ea typeface="Roboto"/>
                <a:cs typeface="Roboto"/>
              </a:rPr>
              <a:t>Give users access to data about the specific number of clients enrolled. </a:t>
            </a:r>
            <a:endParaRPr lang="en-US" sz="2800">
              <a:solidFill>
                <a:schemeClr val="tx2">
                  <a:lumMod val="60000"/>
                  <a:lumOff val="40000"/>
                </a:schemeClr>
              </a:solidFill>
              <a:latin typeface="Roboto"/>
              <a:ea typeface="Roboto"/>
              <a:cs typeface="Calibri"/>
            </a:endParaRPr>
          </a:p>
          <a:p>
            <a:pPr marL="342900" indent="-342900">
              <a:buFont typeface="Arial"/>
              <a:buChar char="•"/>
            </a:pPr>
            <a:endParaRPr lang="en-US" sz="2800">
              <a:solidFill>
                <a:schemeClr val="tx2">
                  <a:lumMod val="60000"/>
                  <a:lumOff val="40000"/>
                </a:schemeClr>
              </a:solidFill>
              <a:latin typeface="Roboto"/>
              <a:ea typeface="Roboto"/>
              <a:cs typeface="Roboto"/>
            </a:endParaRPr>
          </a:p>
          <a:p>
            <a:pPr marL="342900" indent="-342900">
              <a:buFont typeface="Arial"/>
              <a:buChar char="•"/>
            </a:pPr>
            <a:r>
              <a:rPr lang="en-US" sz="2800">
                <a:solidFill>
                  <a:schemeClr val="tx2">
                    <a:lumMod val="60000"/>
                    <a:lumOff val="40000"/>
                  </a:schemeClr>
                </a:solidFill>
                <a:latin typeface="Roboto"/>
                <a:ea typeface="Roboto"/>
                <a:cs typeface="Roboto"/>
              </a:rPr>
              <a:t>Presents the information by various locations and cities to users for reference</a:t>
            </a:r>
            <a:endParaRPr lang="en-US" sz="2800">
              <a:solidFill>
                <a:schemeClr val="tx2">
                  <a:lumMod val="60000"/>
                  <a:lumOff val="40000"/>
                </a:schemeClr>
              </a:solidFill>
              <a:cs typeface="Calibri"/>
            </a:endParaRPr>
          </a:p>
        </p:txBody>
      </p:sp>
      <p:pic>
        <p:nvPicPr>
          <p:cNvPr id="2" name="Picture 2" descr="Customer service man">
            <a:extLst>
              <a:ext uri="{FF2B5EF4-FFF2-40B4-BE49-F238E27FC236}">
                <a16:creationId xmlns:a16="http://schemas.microsoft.com/office/drawing/2014/main" id="{6758125F-B4E5-0BAD-3BD1-5D2C0EFC5EF2}"/>
              </a:ext>
            </a:extLst>
          </p:cNvPr>
          <p:cNvPicPr>
            <a:picLocks noChangeAspect="1"/>
          </p:cNvPicPr>
          <p:nvPr/>
        </p:nvPicPr>
        <p:blipFill>
          <a:blip r:embed="rId3"/>
          <a:stretch>
            <a:fillRect/>
          </a:stretch>
        </p:blipFill>
        <p:spPr>
          <a:xfrm>
            <a:off x="17043943" y="7894584"/>
            <a:ext cx="1079618" cy="2280415"/>
          </a:xfrm>
          <a:prstGeom prst="rect">
            <a:avLst/>
          </a:prstGeom>
        </p:spPr>
      </p:pic>
      <p:pic>
        <p:nvPicPr>
          <p:cNvPr id="3" name="Graphic 7" descr="Group of people with solid fill">
            <a:extLst>
              <a:ext uri="{FF2B5EF4-FFF2-40B4-BE49-F238E27FC236}">
                <a16:creationId xmlns:a16="http://schemas.microsoft.com/office/drawing/2014/main" id="{C22D1385-8200-E6E9-C667-0A2D1D0B66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6753" y="1671145"/>
            <a:ext cx="1604142" cy="1604142"/>
          </a:xfrm>
          <a:prstGeom prst="rect">
            <a:avLst/>
          </a:prstGeom>
        </p:spPr>
      </p:pic>
      <p:pic>
        <p:nvPicPr>
          <p:cNvPr id="8" name="Graphic 8" descr="Renovation (House With Sparkles) with solid fill">
            <a:extLst>
              <a:ext uri="{FF2B5EF4-FFF2-40B4-BE49-F238E27FC236}">
                <a16:creationId xmlns:a16="http://schemas.microsoft.com/office/drawing/2014/main" id="{E4E0BC5E-6D9B-A8D4-50C2-F6CEE62CF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214835" y="1769679"/>
            <a:ext cx="914400" cy="914400"/>
          </a:xfrm>
          <a:prstGeom prst="rect">
            <a:avLst/>
          </a:prstGeom>
        </p:spPr>
      </p:pic>
      <p:pic>
        <p:nvPicPr>
          <p:cNvPr id="9" name="Graphic 9" descr="House with solid fill">
            <a:extLst>
              <a:ext uri="{FF2B5EF4-FFF2-40B4-BE49-F238E27FC236}">
                <a16:creationId xmlns:a16="http://schemas.microsoft.com/office/drawing/2014/main" id="{4AE31B6A-C650-CF5D-4975-92FCBC8A47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66502" y="2464347"/>
            <a:ext cx="914400" cy="914400"/>
          </a:xfrm>
          <a:prstGeom prst="rect">
            <a:avLst/>
          </a:prstGeom>
        </p:spPr>
      </p:pic>
      <p:pic>
        <p:nvPicPr>
          <p:cNvPr id="10" name="Graphic 10" descr="Home with solid fill">
            <a:extLst>
              <a:ext uri="{FF2B5EF4-FFF2-40B4-BE49-F238E27FC236}">
                <a16:creationId xmlns:a16="http://schemas.microsoft.com/office/drawing/2014/main" id="{70EE65ED-F951-F2D6-9289-13BB6BD522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658239" y="2469274"/>
            <a:ext cx="914400" cy="914400"/>
          </a:xfrm>
          <a:prstGeom prst="rect">
            <a:avLst/>
          </a:prstGeom>
        </p:spPr>
      </p:pic>
      <p:sp>
        <p:nvSpPr>
          <p:cNvPr id="11" name="TextBox 10">
            <a:extLst>
              <a:ext uri="{FF2B5EF4-FFF2-40B4-BE49-F238E27FC236}">
                <a16:creationId xmlns:a16="http://schemas.microsoft.com/office/drawing/2014/main" id="{9E44E308-BD92-BE65-F40D-5EEF5CB76F41}"/>
              </a:ext>
            </a:extLst>
          </p:cNvPr>
          <p:cNvSpPr txBox="1"/>
          <p:nvPr/>
        </p:nvSpPr>
        <p:spPr>
          <a:xfrm>
            <a:off x="12489245" y="2224142"/>
            <a:ext cx="2766629" cy="769441"/>
          </a:xfrm>
          <a:prstGeom prst="rect">
            <a:avLst/>
          </a:prstGeom>
          <a:solidFill>
            <a:schemeClr val="accent4">
              <a:lumMod val="5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solidFill>
                  <a:schemeClr val="bg1"/>
                </a:solidFill>
                <a:latin typeface="Roboto"/>
                <a:ea typeface="Roboto"/>
                <a:cs typeface="Calibri"/>
              </a:rPr>
              <a:t>For User</a:t>
            </a:r>
            <a:endParaRPr lang="en-US"/>
          </a:p>
        </p:txBody>
      </p:sp>
      <p:cxnSp>
        <p:nvCxnSpPr>
          <p:cNvPr id="13" name="Straight Arrow Connector 12">
            <a:extLst>
              <a:ext uri="{FF2B5EF4-FFF2-40B4-BE49-F238E27FC236}">
                <a16:creationId xmlns:a16="http://schemas.microsoft.com/office/drawing/2014/main" id="{22428313-EA59-432A-DD0B-17BD0C5B3FF6}"/>
              </a:ext>
            </a:extLst>
          </p:cNvPr>
          <p:cNvCxnSpPr/>
          <p:nvPr/>
        </p:nvCxnSpPr>
        <p:spPr>
          <a:xfrm>
            <a:off x="9750425" y="3702050"/>
            <a:ext cx="2724150" cy="9525"/>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D953A0-BDD4-1423-A85F-C7B7C0B43228}"/>
              </a:ext>
            </a:extLst>
          </p:cNvPr>
          <p:cNvCxnSpPr>
            <a:cxnSpLocks/>
          </p:cNvCxnSpPr>
          <p:nvPr/>
        </p:nvCxnSpPr>
        <p:spPr>
          <a:xfrm>
            <a:off x="15259049" y="3702049"/>
            <a:ext cx="2724150" cy="9525"/>
          </a:xfrm>
          <a:prstGeom prst="straightConnector1">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93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097C-0FC9-B4C1-D650-96DD3C01EED3}"/>
              </a:ext>
            </a:extLst>
          </p:cNvPr>
          <p:cNvSpPr>
            <a:spLocks noGrp="1"/>
          </p:cNvSpPr>
          <p:nvPr>
            <p:ph type="title"/>
          </p:nvPr>
        </p:nvSpPr>
        <p:spPr>
          <a:xfrm>
            <a:off x="142875" y="321667"/>
            <a:ext cx="14202457" cy="553998"/>
          </a:xfrm>
        </p:spPr>
        <p:txBody>
          <a:bodyPr wrap="square" lIns="0" tIns="0" rIns="0" bIns="0" anchor="t">
            <a:spAutoFit/>
          </a:bodyPr>
          <a:lstStyle/>
          <a:p>
            <a:r>
              <a:rPr lang="en-US" sz="3600"/>
              <a:t>Stage 3 : DASHBOARD INSIGHTS</a:t>
            </a:r>
          </a:p>
        </p:txBody>
      </p:sp>
      <p:sp>
        <p:nvSpPr>
          <p:cNvPr id="7" name="Text Placeholder 6">
            <a:extLst>
              <a:ext uri="{FF2B5EF4-FFF2-40B4-BE49-F238E27FC236}">
                <a16:creationId xmlns:a16="http://schemas.microsoft.com/office/drawing/2014/main" id="{19AE3D55-FCCF-0F39-7E2A-B8EFC20092A8}"/>
              </a:ext>
            </a:extLst>
          </p:cNvPr>
          <p:cNvSpPr>
            <a:spLocks noGrp="1"/>
          </p:cNvSpPr>
          <p:nvPr>
            <p:ph type="body" idx="1"/>
          </p:nvPr>
        </p:nvSpPr>
        <p:spPr>
          <a:xfrm>
            <a:off x="974328" y="1349776"/>
            <a:ext cx="12544722" cy="738664"/>
          </a:xfrm>
        </p:spPr>
        <p:txBody>
          <a:bodyPr wrap="square" lIns="0" tIns="0" rIns="0" bIns="0" anchor="t">
            <a:spAutoFit/>
          </a:bodyPr>
          <a:lstStyle/>
          <a:p>
            <a:pPr algn="just"/>
            <a:r>
              <a:rPr lang="en-US" b="1">
                <a:solidFill>
                  <a:schemeClr val="accent6">
                    <a:lumMod val="50000"/>
                  </a:schemeClr>
                </a:solidFill>
                <a:latin typeface="Roboto"/>
                <a:ea typeface="Tahoma"/>
              </a:rPr>
              <a:t>We went with 7 clusters over 3 clusters to get more specific and on point results. there are distinct subgroups or patterns in the data that suggest the need for more clusters.</a:t>
            </a:r>
            <a:endParaRPr lang="en-US" b="1">
              <a:solidFill>
                <a:schemeClr val="accent6">
                  <a:lumMod val="50000"/>
                </a:schemeClr>
              </a:solidFill>
              <a:latin typeface="Roboto"/>
              <a:ea typeface="Roboto"/>
            </a:endParaRPr>
          </a:p>
        </p:txBody>
      </p:sp>
      <p:pic>
        <p:nvPicPr>
          <p:cNvPr id="8" name="Picture 8" descr="A picture containing map&#10;&#10;Description automatically generated">
            <a:extLst>
              <a:ext uri="{FF2B5EF4-FFF2-40B4-BE49-F238E27FC236}">
                <a16:creationId xmlns:a16="http://schemas.microsoft.com/office/drawing/2014/main" id="{0231AA9F-FDC0-880A-C659-4B5E7BA841AB}"/>
              </a:ext>
            </a:extLst>
          </p:cNvPr>
          <p:cNvPicPr>
            <a:picLocks noChangeAspect="1"/>
          </p:cNvPicPr>
          <p:nvPr/>
        </p:nvPicPr>
        <p:blipFill>
          <a:blip r:embed="rId2"/>
          <a:stretch>
            <a:fillRect/>
          </a:stretch>
        </p:blipFill>
        <p:spPr>
          <a:xfrm>
            <a:off x="2582214" y="2271210"/>
            <a:ext cx="11587162" cy="7830555"/>
          </a:xfrm>
          <a:prstGeom prst="rect">
            <a:avLst/>
          </a:prstGeom>
        </p:spPr>
      </p:pic>
    </p:spTree>
    <p:extLst>
      <p:ext uri="{BB962C8B-B14F-4D97-AF65-F5344CB8AC3E}">
        <p14:creationId xmlns:p14="http://schemas.microsoft.com/office/powerpoint/2010/main" val="1706578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835E60-0F15-A78E-92C4-41EE97382E5C}"/>
              </a:ext>
            </a:extLst>
          </p:cNvPr>
          <p:cNvSpPr>
            <a:spLocks noGrp="1"/>
          </p:cNvSpPr>
          <p:nvPr>
            <p:ph type="body" idx="1"/>
          </p:nvPr>
        </p:nvSpPr>
        <p:spPr>
          <a:xfrm>
            <a:off x="348406" y="708914"/>
            <a:ext cx="9753732" cy="553998"/>
          </a:xfrm>
        </p:spPr>
        <p:txBody>
          <a:bodyPr wrap="square" lIns="0" tIns="0" rIns="0" bIns="0" anchor="t">
            <a:spAutoFit/>
          </a:bodyPr>
          <a:lstStyle/>
          <a:p>
            <a:r>
              <a:rPr lang="en-US" sz="3600" b="1">
                <a:solidFill>
                  <a:srgbClr val="CC3300"/>
                </a:solidFill>
                <a:latin typeface="Arial"/>
                <a:ea typeface="+mj-ea"/>
                <a:cs typeface="Arial"/>
              </a:rPr>
              <a:t>Residential Load Management Program</a:t>
            </a:r>
            <a:endParaRPr lang="en-US">
              <a:ea typeface="+mj-ea"/>
            </a:endParaRPr>
          </a:p>
        </p:txBody>
      </p:sp>
      <p:pic>
        <p:nvPicPr>
          <p:cNvPr id="2" name="Picture 3" descr="Map&#10;&#10;Description automatically generated">
            <a:extLst>
              <a:ext uri="{FF2B5EF4-FFF2-40B4-BE49-F238E27FC236}">
                <a16:creationId xmlns:a16="http://schemas.microsoft.com/office/drawing/2014/main" id="{816E9074-72FC-9C9F-DC53-3738D290D7D0}"/>
              </a:ext>
            </a:extLst>
          </p:cNvPr>
          <p:cNvPicPr>
            <a:picLocks noChangeAspect="1"/>
          </p:cNvPicPr>
          <p:nvPr/>
        </p:nvPicPr>
        <p:blipFill>
          <a:blip r:embed="rId2"/>
          <a:stretch>
            <a:fillRect/>
          </a:stretch>
        </p:blipFill>
        <p:spPr>
          <a:xfrm>
            <a:off x="8853604" y="2342685"/>
            <a:ext cx="9251622" cy="6815379"/>
          </a:xfrm>
          <a:prstGeom prst="rect">
            <a:avLst/>
          </a:prstGeom>
        </p:spPr>
      </p:pic>
      <p:sp>
        <p:nvSpPr>
          <p:cNvPr id="10" name="Text Placeholder 2">
            <a:extLst>
              <a:ext uri="{FF2B5EF4-FFF2-40B4-BE49-F238E27FC236}">
                <a16:creationId xmlns:a16="http://schemas.microsoft.com/office/drawing/2014/main" id="{BC192F33-94C9-09B1-5EA7-F5E3AC9201BC}"/>
              </a:ext>
            </a:extLst>
          </p:cNvPr>
          <p:cNvSpPr txBox="1">
            <a:spLocks/>
          </p:cNvSpPr>
          <p:nvPr/>
        </p:nvSpPr>
        <p:spPr>
          <a:xfrm>
            <a:off x="2266593" y="2927941"/>
            <a:ext cx="6101059" cy="5909310"/>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a:solidFill>
                  <a:schemeClr val="accent1">
                    <a:lumMod val="50000"/>
                  </a:schemeClr>
                </a:solidFill>
                <a:latin typeface="Roboto"/>
                <a:ea typeface="Tahoma"/>
              </a:rPr>
              <a:t>Cost savings: By incentivizing users to reduce their energy consumption during peak periods, which can help lower their monthly electricity bills.</a:t>
            </a:r>
            <a:endParaRPr lang="en-US">
              <a:solidFill>
                <a:schemeClr val="accent1">
                  <a:lumMod val="50000"/>
                </a:schemeClr>
              </a:solidFill>
              <a:latin typeface="Roboto"/>
              <a:ea typeface="Tahoma"/>
            </a:endParaRPr>
          </a:p>
          <a:p>
            <a:endParaRPr lang="en-US" kern="0">
              <a:solidFill>
                <a:schemeClr val="accent3">
                  <a:lumMod val="75000"/>
                </a:schemeClr>
              </a:solidFill>
              <a:latin typeface="Roboto"/>
              <a:ea typeface="Tahoma"/>
            </a:endParaRPr>
          </a:p>
          <a:p>
            <a:r>
              <a:rPr lang="en-US" kern="0">
                <a:solidFill>
                  <a:schemeClr val="accent3">
                    <a:lumMod val="50000"/>
                  </a:schemeClr>
                </a:solidFill>
                <a:latin typeface="Roboto"/>
                <a:ea typeface="Tahoma"/>
              </a:rPr>
              <a:t>Environmental benefits: By reducing energy consumption during peak time to help reduce the strain on the power grid, which saves new power plants and decreases greenhouse gas emissions.</a:t>
            </a:r>
          </a:p>
          <a:p>
            <a:endParaRPr lang="en-US" kern="0">
              <a:solidFill>
                <a:schemeClr val="accent6">
                  <a:lumMod val="50000"/>
                </a:schemeClr>
              </a:solidFill>
              <a:latin typeface="Roboto"/>
              <a:ea typeface="Tahoma"/>
            </a:endParaRPr>
          </a:p>
          <a:p>
            <a:endParaRPr lang="en-US" kern="0">
              <a:solidFill>
                <a:schemeClr val="accent6">
                  <a:lumMod val="50000"/>
                </a:schemeClr>
              </a:solidFill>
              <a:latin typeface="Roboto"/>
              <a:ea typeface="Tahoma"/>
            </a:endParaRPr>
          </a:p>
          <a:p>
            <a:r>
              <a:rPr lang="en-US" kern="0">
                <a:solidFill>
                  <a:schemeClr val="accent6">
                    <a:lumMod val="50000"/>
                  </a:schemeClr>
                </a:solidFill>
                <a:latin typeface="Roboto"/>
                <a:ea typeface="Tahoma"/>
              </a:rPr>
              <a:t>Rebates and incentives: Users are eligible for rebates and incentives, which can further increase the cost savings and make it more attractive to participate.</a:t>
            </a:r>
            <a:endParaRPr lang="en-US">
              <a:solidFill>
                <a:schemeClr val="accent6">
                  <a:lumMod val="50000"/>
                </a:schemeClr>
              </a:solidFill>
              <a:latin typeface="Roboto"/>
            </a:endParaRPr>
          </a:p>
        </p:txBody>
      </p:sp>
      <p:pic>
        <p:nvPicPr>
          <p:cNvPr id="4" name="Graphic 5" descr="Money with solid fill">
            <a:extLst>
              <a:ext uri="{FF2B5EF4-FFF2-40B4-BE49-F238E27FC236}">
                <a16:creationId xmlns:a16="http://schemas.microsoft.com/office/drawing/2014/main" id="{BC76B785-CEDF-9972-EED8-EB7960DD5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507" y="2932387"/>
            <a:ext cx="1012934" cy="1111468"/>
          </a:xfrm>
          <a:prstGeom prst="rect">
            <a:avLst/>
          </a:prstGeom>
        </p:spPr>
      </p:pic>
      <p:pic>
        <p:nvPicPr>
          <p:cNvPr id="6" name="Graphic 6" descr="Renewable Energy with solid fill">
            <a:extLst>
              <a:ext uri="{FF2B5EF4-FFF2-40B4-BE49-F238E27FC236}">
                <a16:creationId xmlns:a16="http://schemas.microsoft.com/office/drawing/2014/main" id="{785FE46C-711C-D972-12D1-69DDAB3DAD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08" y="5139558"/>
            <a:ext cx="1012933" cy="1032641"/>
          </a:xfrm>
          <a:prstGeom prst="rect">
            <a:avLst/>
          </a:prstGeom>
        </p:spPr>
      </p:pic>
      <p:pic>
        <p:nvPicPr>
          <p:cNvPr id="7" name="Graphic 7" descr="Handshake with solid fill">
            <a:extLst>
              <a:ext uri="{FF2B5EF4-FFF2-40B4-BE49-F238E27FC236}">
                <a16:creationId xmlns:a16="http://schemas.microsoft.com/office/drawing/2014/main" id="{28FA825A-E083-764F-EC39-EA3CA4D3CE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508" y="7543800"/>
            <a:ext cx="1170588" cy="1111468"/>
          </a:xfrm>
          <a:prstGeom prst="rect">
            <a:avLst/>
          </a:prstGeom>
        </p:spPr>
      </p:pic>
      <p:sp>
        <p:nvSpPr>
          <p:cNvPr id="13" name="object 8">
            <a:extLst>
              <a:ext uri="{FF2B5EF4-FFF2-40B4-BE49-F238E27FC236}">
                <a16:creationId xmlns:a16="http://schemas.microsoft.com/office/drawing/2014/main" id="{A97E9BD4-D6E8-358B-5A03-A1322C5AD05C}"/>
              </a:ext>
            </a:extLst>
          </p:cNvPr>
          <p:cNvSpPr/>
          <p:nvPr/>
        </p:nvSpPr>
        <p:spPr>
          <a:xfrm>
            <a:off x="74886" y="1644510"/>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pic>
        <p:nvPicPr>
          <p:cNvPr id="16" name="Graphic 16" descr="Balloons with solid fill">
            <a:extLst>
              <a:ext uri="{FF2B5EF4-FFF2-40B4-BE49-F238E27FC236}">
                <a16:creationId xmlns:a16="http://schemas.microsoft.com/office/drawing/2014/main" id="{EE6D3122-BF07-0B82-80B0-C23BE9B644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42425" y="336550"/>
            <a:ext cx="914400" cy="914400"/>
          </a:xfrm>
          <a:prstGeom prst="rect">
            <a:avLst/>
          </a:prstGeom>
        </p:spPr>
      </p:pic>
      <p:sp>
        <p:nvSpPr>
          <p:cNvPr id="17" name="TextBox 16">
            <a:extLst>
              <a:ext uri="{FF2B5EF4-FFF2-40B4-BE49-F238E27FC236}">
                <a16:creationId xmlns:a16="http://schemas.microsoft.com/office/drawing/2014/main" id="{C0FADE5F-230F-95B5-461B-F01A9BF4F71B}"/>
              </a:ext>
            </a:extLst>
          </p:cNvPr>
          <p:cNvSpPr txBox="1"/>
          <p:nvPr/>
        </p:nvSpPr>
        <p:spPr>
          <a:xfrm>
            <a:off x="9846469" y="797718"/>
            <a:ext cx="21629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rgbClr val="C00000"/>
                </a:solidFill>
                <a:cs typeface="Calibri"/>
              </a:rPr>
              <a:t>Popular</a:t>
            </a:r>
            <a:endParaRPr lang="en-US" sz="3600" b="1">
              <a:solidFill>
                <a:srgbClr val="C00000"/>
              </a:solidFill>
            </a:endParaRPr>
          </a:p>
        </p:txBody>
      </p:sp>
    </p:spTree>
    <p:extLst>
      <p:ext uri="{BB962C8B-B14F-4D97-AF65-F5344CB8AC3E}">
        <p14:creationId xmlns:p14="http://schemas.microsoft.com/office/powerpoint/2010/main" val="1341418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89BA94B-7E97-C289-9EB1-80D9972D15B8}"/>
              </a:ext>
            </a:extLst>
          </p:cNvPr>
          <p:cNvSpPr>
            <a:spLocks noGrp="1"/>
          </p:cNvSpPr>
          <p:nvPr>
            <p:ph type="body" idx="1"/>
          </p:nvPr>
        </p:nvSpPr>
        <p:spPr>
          <a:xfrm>
            <a:off x="644292" y="896651"/>
            <a:ext cx="10744497" cy="553998"/>
          </a:xfrm>
        </p:spPr>
        <p:txBody>
          <a:bodyPr wrap="square" lIns="0" tIns="0" rIns="0" bIns="0" anchor="t">
            <a:spAutoFit/>
          </a:bodyPr>
          <a:lstStyle/>
          <a:p>
            <a:r>
              <a:rPr lang="en-US" sz="3600" b="1">
                <a:solidFill>
                  <a:srgbClr val="CC3300"/>
                </a:solidFill>
                <a:latin typeface="Arial"/>
                <a:ea typeface="+mj-ea"/>
                <a:cs typeface="Arial"/>
              </a:rPr>
              <a:t>Solar PV SOP </a:t>
            </a:r>
          </a:p>
        </p:txBody>
      </p:sp>
      <p:pic>
        <p:nvPicPr>
          <p:cNvPr id="7" name="Picture 7" descr="A picture containing text, nature, rain&#10;&#10;Description automatically generated">
            <a:extLst>
              <a:ext uri="{FF2B5EF4-FFF2-40B4-BE49-F238E27FC236}">
                <a16:creationId xmlns:a16="http://schemas.microsoft.com/office/drawing/2014/main" id="{70805144-80A1-9745-7BB7-79D39267453B}"/>
              </a:ext>
            </a:extLst>
          </p:cNvPr>
          <p:cNvPicPr>
            <a:picLocks noChangeAspect="1"/>
          </p:cNvPicPr>
          <p:nvPr/>
        </p:nvPicPr>
        <p:blipFill>
          <a:blip r:embed="rId2"/>
          <a:stretch>
            <a:fillRect/>
          </a:stretch>
        </p:blipFill>
        <p:spPr>
          <a:xfrm>
            <a:off x="8891160" y="2322075"/>
            <a:ext cx="9731564" cy="6793937"/>
          </a:xfrm>
          <a:prstGeom prst="rect">
            <a:avLst/>
          </a:prstGeom>
        </p:spPr>
      </p:pic>
      <p:sp>
        <p:nvSpPr>
          <p:cNvPr id="9" name="Text Placeholder 2">
            <a:extLst>
              <a:ext uri="{FF2B5EF4-FFF2-40B4-BE49-F238E27FC236}">
                <a16:creationId xmlns:a16="http://schemas.microsoft.com/office/drawing/2014/main" id="{E164398F-E197-2D38-022A-B833024F407E}"/>
              </a:ext>
            </a:extLst>
          </p:cNvPr>
          <p:cNvSpPr txBox="1">
            <a:spLocks/>
          </p:cNvSpPr>
          <p:nvPr/>
        </p:nvSpPr>
        <p:spPr>
          <a:xfrm>
            <a:off x="1892151" y="2679906"/>
            <a:ext cx="6101059" cy="5170646"/>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a:solidFill>
                  <a:schemeClr val="accent6">
                    <a:lumMod val="50000"/>
                  </a:schemeClr>
                </a:solidFill>
                <a:latin typeface="Roboto"/>
                <a:ea typeface="Tahoma"/>
              </a:rPr>
              <a:t>Reduced energy bills: allowing low-income customers to install solar panels on their homes, which can help reduce their monthly energy bills. This can be particularly attractive to people with limited income or have troubles to pay their bills. </a:t>
            </a:r>
            <a:endParaRPr lang="en-US">
              <a:solidFill>
                <a:schemeClr val="accent6">
                  <a:lumMod val="50000"/>
                </a:schemeClr>
              </a:solidFill>
              <a:latin typeface="Roboto"/>
              <a:ea typeface="Roboto"/>
            </a:endParaRPr>
          </a:p>
          <a:p>
            <a:endParaRPr lang="en-US" kern="0">
              <a:solidFill>
                <a:schemeClr val="accent6">
                  <a:lumMod val="50000"/>
                </a:schemeClr>
              </a:solidFill>
              <a:latin typeface="Roboto"/>
              <a:ea typeface="Tahoma"/>
            </a:endParaRPr>
          </a:p>
          <a:p>
            <a:endParaRPr lang="en-US" kern="0">
              <a:solidFill>
                <a:schemeClr val="accent6">
                  <a:lumMod val="50000"/>
                </a:schemeClr>
              </a:solidFill>
              <a:latin typeface="Roboto"/>
              <a:ea typeface="Tahoma"/>
            </a:endParaRPr>
          </a:p>
          <a:p>
            <a:endParaRPr lang="en-US" kern="0">
              <a:solidFill>
                <a:schemeClr val="accent6">
                  <a:lumMod val="50000"/>
                </a:schemeClr>
              </a:solidFill>
              <a:latin typeface="Roboto"/>
              <a:ea typeface="Tahoma"/>
            </a:endParaRPr>
          </a:p>
          <a:p>
            <a:r>
              <a:rPr lang="en-US" kern="0">
                <a:solidFill>
                  <a:schemeClr val="accent6">
                    <a:lumMod val="50000"/>
                  </a:schemeClr>
                </a:solidFill>
                <a:latin typeface="Roboto"/>
                <a:ea typeface="Tahoma"/>
              </a:rPr>
              <a:t>Financial assistance: Offering financial assistance to cover the cost of installing solar panels, allowing low-income customers who may not have the resources to pay for it on their own.</a:t>
            </a:r>
            <a:endParaRPr lang="en-US">
              <a:solidFill>
                <a:schemeClr val="accent6">
                  <a:lumMod val="50000"/>
                </a:schemeClr>
              </a:solidFill>
              <a:latin typeface="Roboto"/>
              <a:ea typeface="Roboto"/>
            </a:endParaRPr>
          </a:p>
        </p:txBody>
      </p:sp>
      <p:sp>
        <p:nvSpPr>
          <p:cNvPr id="3" name="object 8">
            <a:extLst>
              <a:ext uri="{FF2B5EF4-FFF2-40B4-BE49-F238E27FC236}">
                <a16:creationId xmlns:a16="http://schemas.microsoft.com/office/drawing/2014/main" id="{AEB74AA2-75DE-0B25-AEFF-8EACA4EE8FF3}"/>
              </a:ext>
            </a:extLst>
          </p:cNvPr>
          <p:cNvSpPr/>
          <p:nvPr/>
        </p:nvSpPr>
        <p:spPr>
          <a:xfrm>
            <a:off x="3722" y="1456199"/>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pic>
        <p:nvPicPr>
          <p:cNvPr id="5" name="Graphic 16" descr="Balloons with solid fill">
            <a:extLst>
              <a:ext uri="{FF2B5EF4-FFF2-40B4-BE49-F238E27FC236}">
                <a16:creationId xmlns:a16="http://schemas.microsoft.com/office/drawing/2014/main" id="{487C4909-7105-050F-BB14-E85FB82F3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4550" y="257175"/>
            <a:ext cx="914400" cy="914400"/>
          </a:xfrm>
          <a:prstGeom prst="rect">
            <a:avLst/>
          </a:prstGeom>
        </p:spPr>
      </p:pic>
      <p:sp>
        <p:nvSpPr>
          <p:cNvPr id="10" name="TextBox 9">
            <a:extLst>
              <a:ext uri="{FF2B5EF4-FFF2-40B4-BE49-F238E27FC236}">
                <a16:creationId xmlns:a16="http://schemas.microsoft.com/office/drawing/2014/main" id="{7C599740-0D6A-7ED4-046E-24E419967583}"/>
              </a:ext>
            </a:extLst>
          </p:cNvPr>
          <p:cNvSpPr txBox="1"/>
          <p:nvPr/>
        </p:nvSpPr>
        <p:spPr>
          <a:xfrm>
            <a:off x="5210969" y="797718"/>
            <a:ext cx="21629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rgbClr val="C00000"/>
                </a:solidFill>
                <a:cs typeface="Calibri"/>
              </a:rPr>
              <a:t>Popular</a:t>
            </a:r>
            <a:endParaRPr lang="en-US" sz="3600" b="1">
              <a:solidFill>
                <a:srgbClr val="C00000"/>
              </a:solidFill>
            </a:endParaRPr>
          </a:p>
        </p:txBody>
      </p:sp>
      <p:sp>
        <p:nvSpPr>
          <p:cNvPr id="12" name="TextBox 11">
            <a:extLst>
              <a:ext uri="{FF2B5EF4-FFF2-40B4-BE49-F238E27FC236}">
                <a16:creationId xmlns:a16="http://schemas.microsoft.com/office/drawing/2014/main" id="{EC99F068-F861-DDCB-D901-F91C69EF0E7E}"/>
              </a:ext>
            </a:extLst>
          </p:cNvPr>
          <p:cNvSpPr txBox="1"/>
          <p:nvPr/>
        </p:nvSpPr>
        <p:spPr>
          <a:xfrm>
            <a:off x="7105650" y="692150"/>
            <a:ext cx="46323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0000"/>
                </a:solidFill>
                <a:latin typeface="Tahoma"/>
              </a:rPr>
              <a:t>Generally opted by individuals with lower income levels</a:t>
            </a:r>
            <a:endParaRPr lang="en-US" sz="2400">
              <a:solidFill>
                <a:srgbClr val="FF0000"/>
              </a:solidFill>
              <a:latin typeface="Tahoma"/>
              <a:ea typeface="Tahoma"/>
              <a:cs typeface="Tahoma"/>
            </a:endParaRPr>
          </a:p>
        </p:txBody>
      </p:sp>
      <p:pic>
        <p:nvPicPr>
          <p:cNvPr id="14" name="Graphic 5" descr="Money with solid fill">
            <a:extLst>
              <a:ext uri="{FF2B5EF4-FFF2-40B4-BE49-F238E27FC236}">
                <a16:creationId xmlns:a16="http://schemas.microsoft.com/office/drawing/2014/main" id="{C381CF7C-E815-EC69-B95C-969803B1E7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257" y="2472012"/>
            <a:ext cx="1012934" cy="1111468"/>
          </a:xfrm>
          <a:prstGeom prst="rect">
            <a:avLst/>
          </a:prstGeom>
        </p:spPr>
      </p:pic>
      <p:pic>
        <p:nvPicPr>
          <p:cNvPr id="18" name="Graphic 18" descr="Abacus with solid fill">
            <a:extLst>
              <a:ext uri="{FF2B5EF4-FFF2-40B4-BE49-F238E27FC236}">
                <a16:creationId xmlns:a16="http://schemas.microsoft.com/office/drawing/2014/main" id="{9FD48948-4798-B0B3-5279-642F4A6D48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675" y="5861050"/>
            <a:ext cx="914400" cy="914400"/>
          </a:xfrm>
          <a:prstGeom prst="rect">
            <a:avLst/>
          </a:prstGeom>
        </p:spPr>
      </p:pic>
    </p:spTree>
    <p:extLst>
      <p:ext uri="{BB962C8B-B14F-4D97-AF65-F5344CB8AC3E}">
        <p14:creationId xmlns:p14="http://schemas.microsoft.com/office/powerpoint/2010/main" val="1183108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FB02188-2EA9-63F3-6FF1-84AAB53EAAAC}"/>
              </a:ext>
            </a:extLst>
          </p:cNvPr>
          <p:cNvPicPr>
            <a:picLocks noChangeAspect="1"/>
          </p:cNvPicPr>
          <p:nvPr/>
        </p:nvPicPr>
        <p:blipFill>
          <a:blip r:embed="rId2"/>
          <a:stretch>
            <a:fillRect/>
          </a:stretch>
        </p:blipFill>
        <p:spPr>
          <a:xfrm>
            <a:off x="8262937" y="2056534"/>
            <a:ext cx="10929939" cy="7734444"/>
          </a:xfrm>
          <a:prstGeom prst="rect">
            <a:avLst/>
          </a:prstGeom>
        </p:spPr>
      </p:pic>
      <p:sp>
        <p:nvSpPr>
          <p:cNvPr id="6" name="Text Placeholder 5">
            <a:extLst>
              <a:ext uri="{FF2B5EF4-FFF2-40B4-BE49-F238E27FC236}">
                <a16:creationId xmlns:a16="http://schemas.microsoft.com/office/drawing/2014/main" id="{ECCE2784-C794-B57B-9622-537C37B58495}"/>
              </a:ext>
            </a:extLst>
          </p:cNvPr>
          <p:cNvSpPr>
            <a:spLocks noGrp="1"/>
          </p:cNvSpPr>
          <p:nvPr>
            <p:ph type="body" idx="1"/>
          </p:nvPr>
        </p:nvSpPr>
        <p:spPr>
          <a:xfrm>
            <a:off x="8723163" y="8299656"/>
            <a:ext cx="8902997" cy="1107996"/>
          </a:xfrm>
          <a:solidFill>
            <a:schemeClr val="accent2">
              <a:lumMod val="60000"/>
              <a:lumOff val="40000"/>
            </a:schemeClr>
          </a:solidFill>
        </p:spPr>
        <p:txBody>
          <a:bodyPr wrap="square" lIns="0" tIns="0" rIns="0" bIns="0" anchor="t">
            <a:spAutoFit/>
          </a:bodyPr>
          <a:lstStyle/>
          <a:p>
            <a:r>
              <a:rPr lang="en-US">
                <a:ea typeface="Tahoma"/>
              </a:rPr>
              <a:t>Residential Products Platform is the most diverse program popular across many segments, with client income's varying the most compared to the other programs.</a:t>
            </a:r>
          </a:p>
        </p:txBody>
      </p:sp>
      <p:sp>
        <p:nvSpPr>
          <p:cNvPr id="9" name="Text Placeholder 2">
            <a:extLst>
              <a:ext uri="{FF2B5EF4-FFF2-40B4-BE49-F238E27FC236}">
                <a16:creationId xmlns:a16="http://schemas.microsoft.com/office/drawing/2014/main" id="{FC914A5C-379E-A0CB-5B6B-1FE54E376EEC}"/>
              </a:ext>
            </a:extLst>
          </p:cNvPr>
          <p:cNvSpPr txBox="1">
            <a:spLocks/>
          </p:cNvSpPr>
          <p:nvPr/>
        </p:nvSpPr>
        <p:spPr>
          <a:xfrm>
            <a:off x="1871514" y="2417969"/>
            <a:ext cx="6101059" cy="6278642"/>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a:solidFill>
                  <a:schemeClr val="accent6">
                    <a:lumMod val="50000"/>
                  </a:schemeClr>
                </a:solidFill>
                <a:latin typeface="Roboto"/>
                <a:ea typeface="Tahoma"/>
              </a:rPr>
              <a:t>Variety of Products: The platform offers a wide range of energy-efficient products and services that customers can choose from, including smart thermostats, LED lighting, HVAC upgrades, insulation, and more. </a:t>
            </a:r>
            <a:endParaRPr lang="en-US">
              <a:solidFill>
                <a:schemeClr val="accent6">
                  <a:lumMod val="50000"/>
                </a:schemeClr>
              </a:solidFill>
              <a:latin typeface="Roboto"/>
              <a:ea typeface="Tahoma"/>
            </a:endParaRPr>
          </a:p>
          <a:p>
            <a:endParaRPr lang="en-US" kern="0">
              <a:solidFill>
                <a:schemeClr val="accent6">
                  <a:lumMod val="50000"/>
                </a:schemeClr>
              </a:solidFill>
              <a:latin typeface="Roboto"/>
              <a:ea typeface="Tahoma"/>
            </a:endParaRPr>
          </a:p>
          <a:p>
            <a:r>
              <a:rPr lang="en-US" kern="0">
                <a:solidFill>
                  <a:schemeClr val="accent6">
                    <a:lumMod val="50000"/>
                  </a:schemeClr>
                </a:solidFill>
                <a:latin typeface="Roboto"/>
                <a:ea typeface="Tahoma"/>
              </a:rPr>
              <a:t>Inclusive for all Income Groups: The program is designed to be inclusive and accessible to all income groups, with incentives and rebates available to both residential and commercial customers. </a:t>
            </a:r>
            <a:endParaRPr lang="en-US">
              <a:solidFill>
                <a:schemeClr val="accent6">
                  <a:lumMod val="50000"/>
                </a:schemeClr>
              </a:solidFill>
              <a:latin typeface="Roboto"/>
              <a:ea typeface="Tahoma"/>
            </a:endParaRPr>
          </a:p>
          <a:p>
            <a:endParaRPr lang="en-US" kern="0">
              <a:solidFill>
                <a:schemeClr val="accent6">
                  <a:lumMod val="50000"/>
                </a:schemeClr>
              </a:solidFill>
              <a:latin typeface="Roboto"/>
              <a:ea typeface="Tahoma"/>
            </a:endParaRPr>
          </a:p>
          <a:p>
            <a:r>
              <a:rPr lang="en-US" kern="0">
                <a:solidFill>
                  <a:schemeClr val="accent6">
                    <a:lumMod val="50000"/>
                  </a:schemeClr>
                </a:solidFill>
                <a:latin typeface="Roboto"/>
                <a:ea typeface="Tahoma"/>
              </a:rPr>
              <a:t>Multiple Vendors: The program works with multiple vendors, which means customers have access to a diverse range of products and services from a variety of manufacturers and suppliers.</a:t>
            </a:r>
            <a:endParaRPr lang="en-US">
              <a:solidFill>
                <a:schemeClr val="accent6">
                  <a:lumMod val="50000"/>
                </a:schemeClr>
              </a:solidFill>
              <a:latin typeface="Roboto"/>
              <a:ea typeface="Tahoma"/>
            </a:endParaRPr>
          </a:p>
        </p:txBody>
      </p:sp>
      <p:sp>
        <p:nvSpPr>
          <p:cNvPr id="3" name="object 8">
            <a:extLst>
              <a:ext uri="{FF2B5EF4-FFF2-40B4-BE49-F238E27FC236}">
                <a16:creationId xmlns:a16="http://schemas.microsoft.com/office/drawing/2014/main" id="{C3803562-6028-022E-7734-8D3726E647FE}"/>
              </a:ext>
            </a:extLst>
          </p:cNvPr>
          <p:cNvSpPr/>
          <p:nvPr/>
        </p:nvSpPr>
        <p:spPr>
          <a:xfrm>
            <a:off x="3722" y="1456199"/>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10" name="Text Placeholder 5">
            <a:extLst>
              <a:ext uri="{FF2B5EF4-FFF2-40B4-BE49-F238E27FC236}">
                <a16:creationId xmlns:a16="http://schemas.microsoft.com/office/drawing/2014/main" id="{9DB80266-C57D-E122-7AFC-BCB36D3D0CFE}"/>
              </a:ext>
            </a:extLst>
          </p:cNvPr>
          <p:cNvSpPr txBox="1">
            <a:spLocks/>
          </p:cNvSpPr>
          <p:nvPr/>
        </p:nvSpPr>
        <p:spPr>
          <a:xfrm>
            <a:off x="374417" y="833151"/>
            <a:ext cx="10744497" cy="553998"/>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600" b="1" kern="0">
                <a:solidFill>
                  <a:srgbClr val="CC3300"/>
                </a:solidFill>
                <a:latin typeface="Arial"/>
                <a:ea typeface="Tahoma"/>
                <a:cs typeface="Arial"/>
              </a:rPr>
              <a:t>Residential Products Platform</a:t>
            </a:r>
            <a:endParaRPr lang="en-US">
              <a:ea typeface="+mj-ea"/>
            </a:endParaRPr>
          </a:p>
        </p:txBody>
      </p:sp>
      <p:pic>
        <p:nvPicPr>
          <p:cNvPr id="12" name="Graphic 12" descr="Comment Fire with solid fill">
            <a:extLst>
              <a:ext uri="{FF2B5EF4-FFF2-40B4-BE49-F238E27FC236}">
                <a16:creationId xmlns:a16="http://schemas.microsoft.com/office/drawing/2014/main" id="{7F6C792B-E5A1-9B3D-FAE2-1638AF165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2050" y="654050"/>
            <a:ext cx="914400" cy="914400"/>
          </a:xfrm>
          <a:prstGeom prst="rect">
            <a:avLst/>
          </a:prstGeom>
        </p:spPr>
      </p:pic>
      <p:sp>
        <p:nvSpPr>
          <p:cNvPr id="13" name="TextBox 12">
            <a:extLst>
              <a:ext uri="{FF2B5EF4-FFF2-40B4-BE49-F238E27FC236}">
                <a16:creationId xmlns:a16="http://schemas.microsoft.com/office/drawing/2014/main" id="{38881975-84C0-97C6-B13A-B98C565C37EA}"/>
              </a:ext>
            </a:extLst>
          </p:cNvPr>
          <p:cNvSpPr txBox="1"/>
          <p:nvPr/>
        </p:nvSpPr>
        <p:spPr>
          <a:xfrm>
            <a:off x="8359775" y="882650"/>
            <a:ext cx="37433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kern="0">
                <a:solidFill>
                  <a:srgbClr val="CC3300"/>
                </a:solidFill>
                <a:latin typeface="Arial"/>
                <a:ea typeface="Tahoma"/>
                <a:cs typeface="Arial"/>
              </a:rPr>
              <a:t>most diverse</a:t>
            </a:r>
          </a:p>
        </p:txBody>
      </p:sp>
      <p:pic>
        <p:nvPicPr>
          <p:cNvPr id="14" name="Graphic 14" descr="Inventory with solid fill">
            <a:extLst>
              <a:ext uri="{FF2B5EF4-FFF2-40B4-BE49-F238E27FC236}">
                <a16:creationId xmlns:a16="http://schemas.microsoft.com/office/drawing/2014/main" id="{8653BDC0-075A-E011-5BEB-F8A2A97C23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300" y="2574925"/>
            <a:ext cx="914400" cy="914400"/>
          </a:xfrm>
          <a:prstGeom prst="rect">
            <a:avLst/>
          </a:prstGeom>
        </p:spPr>
      </p:pic>
      <p:pic>
        <p:nvPicPr>
          <p:cNvPr id="15" name="Graphic 15" descr="Inventory outline">
            <a:extLst>
              <a:ext uri="{FF2B5EF4-FFF2-40B4-BE49-F238E27FC236}">
                <a16:creationId xmlns:a16="http://schemas.microsoft.com/office/drawing/2014/main" id="{3731E490-86FE-489F-E5E3-E8B00BB697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425" y="2574925"/>
            <a:ext cx="914400" cy="914400"/>
          </a:xfrm>
          <a:prstGeom prst="rect">
            <a:avLst/>
          </a:prstGeom>
        </p:spPr>
      </p:pic>
      <p:pic>
        <p:nvPicPr>
          <p:cNvPr id="16" name="Graphic 16" descr="Group success with solid fill">
            <a:extLst>
              <a:ext uri="{FF2B5EF4-FFF2-40B4-BE49-F238E27FC236}">
                <a16:creationId xmlns:a16="http://schemas.microsoft.com/office/drawing/2014/main" id="{D60B4430-94B3-27F8-3B0B-68D9588636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550" y="4638675"/>
            <a:ext cx="914400" cy="914400"/>
          </a:xfrm>
          <a:prstGeom prst="rect">
            <a:avLst/>
          </a:prstGeom>
        </p:spPr>
      </p:pic>
      <p:pic>
        <p:nvPicPr>
          <p:cNvPr id="17" name="Graphic 17" descr="Group success outline">
            <a:extLst>
              <a:ext uri="{FF2B5EF4-FFF2-40B4-BE49-F238E27FC236}">
                <a16:creationId xmlns:a16="http://schemas.microsoft.com/office/drawing/2014/main" id="{ABDC4A20-5F44-8023-269E-1FCD871FD9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1675" y="4638675"/>
            <a:ext cx="914400" cy="914400"/>
          </a:xfrm>
          <a:prstGeom prst="rect">
            <a:avLst/>
          </a:prstGeom>
        </p:spPr>
      </p:pic>
      <p:pic>
        <p:nvPicPr>
          <p:cNvPr id="18" name="Graphic 18" descr="Kiosk outline">
            <a:extLst>
              <a:ext uri="{FF2B5EF4-FFF2-40B4-BE49-F238E27FC236}">
                <a16:creationId xmlns:a16="http://schemas.microsoft.com/office/drawing/2014/main" id="{FBFA6561-96F4-9000-2802-230F9B25EB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6050" y="6988175"/>
            <a:ext cx="676275" cy="660400"/>
          </a:xfrm>
          <a:prstGeom prst="rect">
            <a:avLst/>
          </a:prstGeom>
        </p:spPr>
      </p:pic>
      <p:pic>
        <p:nvPicPr>
          <p:cNvPr id="19" name="Graphic 19" descr="Kiosk with solid fill">
            <a:extLst>
              <a:ext uri="{FF2B5EF4-FFF2-40B4-BE49-F238E27FC236}">
                <a16:creationId xmlns:a16="http://schemas.microsoft.com/office/drawing/2014/main" id="{6EF9A15F-8DEC-AF5D-F63D-9AB88E7C199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2925" y="6654800"/>
            <a:ext cx="676275" cy="660400"/>
          </a:xfrm>
          <a:prstGeom prst="rect">
            <a:avLst/>
          </a:prstGeom>
        </p:spPr>
      </p:pic>
      <p:pic>
        <p:nvPicPr>
          <p:cNvPr id="20" name="Graphic 18" descr="Kiosk outline">
            <a:extLst>
              <a:ext uri="{FF2B5EF4-FFF2-40B4-BE49-F238E27FC236}">
                <a16:creationId xmlns:a16="http://schemas.microsoft.com/office/drawing/2014/main" id="{73C90D9A-298A-DDF0-4B3C-257CBD2A84B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550" y="7099299"/>
            <a:ext cx="676275" cy="660400"/>
          </a:xfrm>
          <a:prstGeom prst="rect">
            <a:avLst/>
          </a:prstGeom>
        </p:spPr>
      </p:pic>
      <p:pic>
        <p:nvPicPr>
          <p:cNvPr id="21" name="Graphic 19" descr="Kiosk with solid fill">
            <a:extLst>
              <a:ext uri="{FF2B5EF4-FFF2-40B4-BE49-F238E27FC236}">
                <a16:creationId xmlns:a16="http://schemas.microsoft.com/office/drawing/2014/main" id="{42DB4EA2-0857-35C8-FA0C-1214BEBC20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5300" y="7305674"/>
            <a:ext cx="676275" cy="660400"/>
          </a:xfrm>
          <a:prstGeom prst="rect">
            <a:avLst/>
          </a:prstGeom>
        </p:spPr>
      </p:pic>
    </p:spTree>
    <p:extLst>
      <p:ext uri="{BB962C8B-B14F-4D97-AF65-F5344CB8AC3E}">
        <p14:creationId xmlns:p14="http://schemas.microsoft.com/office/powerpoint/2010/main" val="3503526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CE197DA0-F867-ED59-95DF-5E9F6200FB77}"/>
              </a:ext>
            </a:extLst>
          </p:cNvPr>
          <p:cNvSpPr txBox="1">
            <a:spLocks/>
          </p:cNvSpPr>
          <p:nvPr/>
        </p:nvSpPr>
        <p:spPr>
          <a:xfrm>
            <a:off x="2881163" y="9145524"/>
            <a:ext cx="3908064" cy="369332"/>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b="1" kern="0">
                <a:solidFill>
                  <a:schemeClr val="accent6">
                    <a:lumMod val="50000"/>
                  </a:schemeClr>
                </a:solidFill>
                <a:latin typeface="Arial"/>
                <a:ea typeface="Tahoma"/>
              </a:rPr>
              <a:t>New Home Program</a:t>
            </a:r>
            <a:endParaRPr lang="en-US" b="1" kern="0">
              <a:solidFill>
                <a:schemeClr val="accent6">
                  <a:lumMod val="50000"/>
                </a:schemeClr>
              </a:solidFill>
              <a:latin typeface="Arial"/>
            </a:endParaRPr>
          </a:p>
        </p:txBody>
      </p:sp>
      <p:sp>
        <p:nvSpPr>
          <p:cNvPr id="7" name="Text Placeholder 2">
            <a:extLst>
              <a:ext uri="{FF2B5EF4-FFF2-40B4-BE49-F238E27FC236}">
                <a16:creationId xmlns:a16="http://schemas.microsoft.com/office/drawing/2014/main" id="{72D673F0-7AB0-F0A0-2DE0-D41056911C16}"/>
              </a:ext>
            </a:extLst>
          </p:cNvPr>
          <p:cNvSpPr txBox="1">
            <a:spLocks/>
          </p:cNvSpPr>
          <p:nvPr/>
        </p:nvSpPr>
        <p:spPr>
          <a:xfrm>
            <a:off x="10453538" y="9145794"/>
            <a:ext cx="6458247" cy="369332"/>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b="1" kern="0">
                <a:solidFill>
                  <a:schemeClr val="accent6">
                    <a:lumMod val="50000"/>
                  </a:schemeClr>
                </a:solidFill>
                <a:latin typeface="Arial"/>
                <a:ea typeface="Tahoma"/>
              </a:rPr>
              <a:t>Targeted Weatherization Low Income SOP</a:t>
            </a:r>
            <a:endParaRPr lang="en-US" b="1" kern="0">
              <a:solidFill>
                <a:schemeClr val="accent6">
                  <a:lumMod val="50000"/>
                </a:schemeClr>
              </a:solidFill>
              <a:latin typeface="Arial"/>
            </a:endParaRPr>
          </a:p>
        </p:txBody>
      </p:sp>
      <p:pic>
        <p:nvPicPr>
          <p:cNvPr id="8" name="Picture 8" descr="A picture containing map&#10;&#10;Description automatically generated">
            <a:extLst>
              <a:ext uri="{FF2B5EF4-FFF2-40B4-BE49-F238E27FC236}">
                <a16:creationId xmlns:a16="http://schemas.microsoft.com/office/drawing/2014/main" id="{9D0C8E42-BFEB-21FD-B514-FB3D6E3339C2}"/>
              </a:ext>
            </a:extLst>
          </p:cNvPr>
          <p:cNvPicPr>
            <a:picLocks noChangeAspect="1"/>
          </p:cNvPicPr>
          <p:nvPr/>
        </p:nvPicPr>
        <p:blipFill>
          <a:blip r:embed="rId2"/>
          <a:stretch>
            <a:fillRect/>
          </a:stretch>
        </p:blipFill>
        <p:spPr>
          <a:xfrm>
            <a:off x="412181" y="1788979"/>
            <a:ext cx="8115300" cy="6614150"/>
          </a:xfrm>
          <a:prstGeom prst="rect">
            <a:avLst/>
          </a:prstGeom>
        </p:spPr>
      </p:pic>
      <p:pic>
        <p:nvPicPr>
          <p:cNvPr id="9" name="Picture 9" descr="Map&#10;&#10;Description automatically generated">
            <a:extLst>
              <a:ext uri="{FF2B5EF4-FFF2-40B4-BE49-F238E27FC236}">
                <a16:creationId xmlns:a16="http://schemas.microsoft.com/office/drawing/2014/main" id="{AE241048-E05C-FCD2-7ABB-E14EDCD69EA8}"/>
              </a:ext>
            </a:extLst>
          </p:cNvPr>
          <p:cNvPicPr>
            <a:picLocks noChangeAspect="1"/>
          </p:cNvPicPr>
          <p:nvPr/>
        </p:nvPicPr>
        <p:blipFill>
          <a:blip r:embed="rId3"/>
          <a:stretch>
            <a:fillRect/>
          </a:stretch>
        </p:blipFill>
        <p:spPr>
          <a:xfrm>
            <a:off x="9093320" y="1788955"/>
            <a:ext cx="7900987" cy="6607460"/>
          </a:xfrm>
          <a:prstGeom prst="rect">
            <a:avLst/>
          </a:prstGeom>
        </p:spPr>
      </p:pic>
      <p:sp>
        <p:nvSpPr>
          <p:cNvPr id="13" name="Text Placeholder 2">
            <a:extLst>
              <a:ext uri="{FF2B5EF4-FFF2-40B4-BE49-F238E27FC236}">
                <a16:creationId xmlns:a16="http://schemas.microsoft.com/office/drawing/2014/main" id="{400E60F8-6BAE-0282-3641-4273C0142CEC}"/>
              </a:ext>
            </a:extLst>
          </p:cNvPr>
          <p:cNvSpPr txBox="1">
            <a:spLocks/>
          </p:cNvSpPr>
          <p:nvPr/>
        </p:nvSpPr>
        <p:spPr>
          <a:xfrm>
            <a:off x="414188" y="406606"/>
            <a:ext cx="10744497" cy="492443"/>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200" b="1" kern="0">
                <a:solidFill>
                  <a:schemeClr val="accent6">
                    <a:lumMod val="50000"/>
                  </a:schemeClr>
                </a:solidFill>
                <a:latin typeface="Roboto"/>
                <a:ea typeface="Tahoma"/>
              </a:rPr>
              <a:t>Distributions of Other Programs</a:t>
            </a:r>
            <a:endParaRPr lang="en-US" sz="3200" b="1" kern="0">
              <a:solidFill>
                <a:schemeClr val="accent6">
                  <a:lumMod val="50000"/>
                </a:schemeClr>
              </a:solidFill>
              <a:latin typeface="Roboto"/>
              <a:ea typeface="Roboto"/>
            </a:endParaRPr>
          </a:p>
        </p:txBody>
      </p:sp>
    </p:spTree>
    <p:extLst>
      <p:ext uri="{BB962C8B-B14F-4D97-AF65-F5344CB8AC3E}">
        <p14:creationId xmlns:p14="http://schemas.microsoft.com/office/powerpoint/2010/main" val="2288642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CE197DA0-F867-ED59-95DF-5E9F6200FB77}"/>
              </a:ext>
            </a:extLst>
          </p:cNvPr>
          <p:cNvSpPr txBox="1">
            <a:spLocks/>
          </p:cNvSpPr>
          <p:nvPr/>
        </p:nvSpPr>
        <p:spPr>
          <a:xfrm>
            <a:off x="1466700" y="9416987"/>
            <a:ext cx="7086627" cy="369332"/>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b="1" kern="0">
                <a:solidFill>
                  <a:schemeClr val="accent6">
                    <a:lumMod val="50000"/>
                  </a:schemeClr>
                </a:solidFill>
                <a:latin typeface="Arial"/>
                <a:ea typeface="Tahoma"/>
              </a:rPr>
              <a:t>Home Energy Efficiency Implementer Program </a:t>
            </a:r>
            <a:endParaRPr lang="en-US" b="1" kern="0">
              <a:solidFill>
                <a:schemeClr val="accent6">
                  <a:lumMod val="50000"/>
                </a:schemeClr>
              </a:solidFill>
              <a:latin typeface="Arial"/>
            </a:endParaRPr>
          </a:p>
        </p:txBody>
      </p:sp>
      <p:sp>
        <p:nvSpPr>
          <p:cNvPr id="7" name="Text Placeholder 2">
            <a:extLst>
              <a:ext uri="{FF2B5EF4-FFF2-40B4-BE49-F238E27FC236}">
                <a16:creationId xmlns:a16="http://schemas.microsoft.com/office/drawing/2014/main" id="{72D673F0-7AB0-F0A0-2DE0-D41056911C16}"/>
              </a:ext>
            </a:extLst>
          </p:cNvPr>
          <p:cNvSpPr txBox="1">
            <a:spLocks/>
          </p:cNvSpPr>
          <p:nvPr/>
        </p:nvSpPr>
        <p:spPr>
          <a:xfrm>
            <a:off x="11696550" y="9417256"/>
            <a:ext cx="6458247" cy="369332"/>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b="1" kern="0">
                <a:solidFill>
                  <a:schemeClr val="accent6">
                    <a:lumMod val="50000"/>
                  </a:schemeClr>
                </a:solidFill>
                <a:latin typeface="Arial"/>
                <a:ea typeface="Tahoma"/>
              </a:rPr>
              <a:t>Home Energy Efficiency SOP</a:t>
            </a:r>
          </a:p>
        </p:txBody>
      </p:sp>
      <p:pic>
        <p:nvPicPr>
          <p:cNvPr id="2" name="Picture 3" descr="Map&#10;&#10;Description automatically generated">
            <a:extLst>
              <a:ext uri="{FF2B5EF4-FFF2-40B4-BE49-F238E27FC236}">
                <a16:creationId xmlns:a16="http://schemas.microsoft.com/office/drawing/2014/main" id="{00622548-1040-F02B-481A-F9D4029BE26A}"/>
              </a:ext>
            </a:extLst>
          </p:cNvPr>
          <p:cNvPicPr>
            <a:picLocks noChangeAspect="1"/>
          </p:cNvPicPr>
          <p:nvPr/>
        </p:nvPicPr>
        <p:blipFill>
          <a:blip r:embed="rId2"/>
          <a:stretch>
            <a:fillRect/>
          </a:stretch>
        </p:blipFill>
        <p:spPr>
          <a:xfrm>
            <a:off x="500063" y="1949694"/>
            <a:ext cx="8343900" cy="6773374"/>
          </a:xfrm>
          <a:prstGeom prst="rect">
            <a:avLst/>
          </a:prstGeom>
        </p:spPr>
      </p:pic>
      <p:pic>
        <p:nvPicPr>
          <p:cNvPr id="4" name="Picture 5" descr="Map&#10;&#10;Description automatically generated">
            <a:extLst>
              <a:ext uri="{FF2B5EF4-FFF2-40B4-BE49-F238E27FC236}">
                <a16:creationId xmlns:a16="http://schemas.microsoft.com/office/drawing/2014/main" id="{E992F35A-556C-1A45-82EF-9A4E79E169D8}"/>
              </a:ext>
            </a:extLst>
          </p:cNvPr>
          <p:cNvPicPr>
            <a:picLocks noChangeAspect="1"/>
          </p:cNvPicPr>
          <p:nvPr/>
        </p:nvPicPr>
        <p:blipFill>
          <a:blip r:embed="rId3"/>
          <a:stretch>
            <a:fillRect/>
          </a:stretch>
        </p:blipFill>
        <p:spPr>
          <a:xfrm>
            <a:off x="9616835" y="1944589"/>
            <a:ext cx="8029575" cy="6655266"/>
          </a:xfrm>
          <a:prstGeom prst="rect">
            <a:avLst/>
          </a:prstGeom>
        </p:spPr>
      </p:pic>
      <p:sp>
        <p:nvSpPr>
          <p:cNvPr id="10" name="Text Placeholder 2">
            <a:extLst>
              <a:ext uri="{FF2B5EF4-FFF2-40B4-BE49-F238E27FC236}">
                <a16:creationId xmlns:a16="http://schemas.microsoft.com/office/drawing/2014/main" id="{5E5484FF-A791-3AED-8D32-614C56FAAA9B}"/>
              </a:ext>
            </a:extLst>
          </p:cNvPr>
          <p:cNvSpPr txBox="1">
            <a:spLocks/>
          </p:cNvSpPr>
          <p:nvPr/>
        </p:nvSpPr>
        <p:spPr>
          <a:xfrm>
            <a:off x="499913" y="506618"/>
            <a:ext cx="10744497" cy="492443"/>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200" b="1" kern="0">
                <a:solidFill>
                  <a:schemeClr val="accent6">
                    <a:lumMod val="50000"/>
                  </a:schemeClr>
                </a:solidFill>
                <a:latin typeface="Roboto"/>
                <a:ea typeface="Tahoma"/>
              </a:rPr>
              <a:t>Distributions of Other Programs</a:t>
            </a:r>
            <a:endParaRPr lang="en-US" sz="3200" b="1" kern="0">
              <a:solidFill>
                <a:schemeClr val="accent6">
                  <a:lumMod val="50000"/>
                </a:schemeClr>
              </a:solidFill>
              <a:latin typeface="Roboto"/>
              <a:ea typeface="Roboto"/>
            </a:endParaRPr>
          </a:p>
        </p:txBody>
      </p:sp>
    </p:spTree>
    <p:extLst>
      <p:ext uri="{BB962C8B-B14F-4D97-AF65-F5344CB8AC3E}">
        <p14:creationId xmlns:p14="http://schemas.microsoft.com/office/powerpoint/2010/main" val="855445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E90760-8F31-17FF-EF20-FFCB72BF893D}"/>
              </a:ext>
            </a:extLst>
          </p:cNvPr>
          <p:cNvSpPr>
            <a:spLocks noGrp="1"/>
          </p:cNvSpPr>
          <p:nvPr>
            <p:ph type="body" idx="1"/>
          </p:nvPr>
        </p:nvSpPr>
        <p:spPr>
          <a:xfrm>
            <a:off x="357038" y="435181"/>
            <a:ext cx="10744497" cy="492443"/>
          </a:xfrm>
        </p:spPr>
        <p:txBody>
          <a:bodyPr wrap="square" lIns="0" tIns="0" rIns="0" bIns="0" anchor="t">
            <a:spAutoFit/>
          </a:bodyPr>
          <a:lstStyle/>
          <a:p>
            <a:r>
              <a:rPr lang="en-US" sz="3200" b="1">
                <a:solidFill>
                  <a:schemeClr val="accent6">
                    <a:lumMod val="50000"/>
                  </a:schemeClr>
                </a:solidFill>
                <a:latin typeface="Roboto"/>
                <a:ea typeface="Tahoma"/>
              </a:rPr>
              <a:t>Distributions of Other Programs</a:t>
            </a:r>
            <a:endParaRPr lang="en-US" sz="3200" b="1">
              <a:solidFill>
                <a:schemeClr val="accent6">
                  <a:lumMod val="50000"/>
                </a:schemeClr>
              </a:solidFill>
              <a:latin typeface="Roboto"/>
              <a:ea typeface="Roboto"/>
            </a:endParaRPr>
          </a:p>
        </p:txBody>
      </p:sp>
      <p:sp>
        <p:nvSpPr>
          <p:cNvPr id="5" name="Text Placeholder 2">
            <a:extLst>
              <a:ext uri="{FF2B5EF4-FFF2-40B4-BE49-F238E27FC236}">
                <a16:creationId xmlns:a16="http://schemas.microsoft.com/office/drawing/2014/main" id="{CE197DA0-F867-ED59-95DF-5E9F6200FB77}"/>
              </a:ext>
            </a:extLst>
          </p:cNvPr>
          <p:cNvSpPr txBox="1">
            <a:spLocks/>
          </p:cNvSpPr>
          <p:nvPr/>
        </p:nvSpPr>
        <p:spPr>
          <a:xfrm>
            <a:off x="1466701" y="8988362"/>
            <a:ext cx="6649915" cy="369332"/>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b="1" kern="0">
                <a:solidFill>
                  <a:schemeClr val="accent6">
                    <a:lumMod val="50000"/>
                  </a:schemeClr>
                </a:solidFill>
                <a:latin typeface="Arial"/>
                <a:ea typeface="Tahoma"/>
              </a:rPr>
              <a:t>Hard-to-Reach HVAC Implementer Program</a:t>
            </a:r>
            <a:endParaRPr lang="en-US" b="1" kern="0">
              <a:solidFill>
                <a:schemeClr val="accent6">
                  <a:lumMod val="50000"/>
                </a:schemeClr>
              </a:solidFill>
              <a:latin typeface="Arial"/>
            </a:endParaRPr>
          </a:p>
        </p:txBody>
      </p:sp>
      <p:sp>
        <p:nvSpPr>
          <p:cNvPr id="7" name="Text Placeholder 2">
            <a:extLst>
              <a:ext uri="{FF2B5EF4-FFF2-40B4-BE49-F238E27FC236}">
                <a16:creationId xmlns:a16="http://schemas.microsoft.com/office/drawing/2014/main" id="{72D673F0-7AB0-F0A0-2DE0-D41056911C16}"/>
              </a:ext>
            </a:extLst>
          </p:cNvPr>
          <p:cNvSpPr txBox="1">
            <a:spLocks/>
          </p:cNvSpPr>
          <p:nvPr/>
        </p:nvSpPr>
        <p:spPr>
          <a:xfrm>
            <a:off x="12353775" y="8988631"/>
            <a:ext cx="6458247" cy="369332"/>
          </a:xfrm>
          <a:prstGeom prst="rect">
            <a:avLst/>
          </a:prstGeom>
        </p:spPr>
        <p:txBody>
          <a:bodyPr wrap="square" lIns="0" tIns="0" rIns="0" bIns="0" anchor="t">
            <a:spAutoFit/>
          </a:bodyPr>
          <a:lstStyle>
            <a:lvl1pPr marL="0">
              <a:defRPr sz="2400" b="0" i="0">
                <a:solidFill>
                  <a:schemeClr val="tx1"/>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b="1" kern="0">
                <a:solidFill>
                  <a:schemeClr val="accent6">
                    <a:lumMod val="50000"/>
                  </a:schemeClr>
                </a:solidFill>
                <a:latin typeface="Arial"/>
                <a:ea typeface="Tahoma"/>
              </a:rPr>
              <a:t>Hard-to-Reach SOP</a:t>
            </a:r>
            <a:endParaRPr lang="en-US" b="1" kern="0">
              <a:solidFill>
                <a:schemeClr val="accent6">
                  <a:lumMod val="50000"/>
                </a:schemeClr>
              </a:solidFill>
              <a:latin typeface="Arial"/>
            </a:endParaRPr>
          </a:p>
        </p:txBody>
      </p:sp>
      <p:pic>
        <p:nvPicPr>
          <p:cNvPr id="6" name="Picture 7" descr="Map&#10;&#10;Description automatically generated">
            <a:extLst>
              <a:ext uri="{FF2B5EF4-FFF2-40B4-BE49-F238E27FC236}">
                <a16:creationId xmlns:a16="http://schemas.microsoft.com/office/drawing/2014/main" id="{766B3124-3E23-DEFB-E5A5-3FB0DE7116A6}"/>
              </a:ext>
            </a:extLst>
          </p:cNvPr>
          <p:cNvPicPr>
            <a:picLocks noChangeAspect="1"/>
          </p:cNvPicPr>
          <p:nvPr/>
        </p:nvPicPr>
        <p:blipFill>
          <a:blip r:embed="rId2"/>
          <a:stretch>
            <a:fillRect/>
          </a:stretch>
        </p:blipFill>
        <p:spPr>
          <a:xfrm>
            <a:off x="351526" y="1947252"/>
            <a:ext cx="8529637" cy="6402743"/>
          </a:xfrm>
          <a:prstGeom prst="rect">
            <a:avLst/>
          </a:prstGeom>
        </p:spPr>
      </p:pic>
      <p:pic>
        <p:nvPicPr>
          <p:cNvPr id="10" name="Picture 10" descr="Map&#10;&#10;Description automatically generated">
            <a:extLst>
              <a:ext uri="{FF2B5EF4-FFF2-40B4-BE49-F238E27FC236}">
                <a16:creationId xmlns:a16="http://schemas.microsoft.com/office/drawing/2014/main" id="{2BAF8594-29A3-E4C7-3BFE-0BB4538080AF}"/>
              </a:ext>
            </a:extLst>
          </p:cNvPr>
          <p:cNvPicPr>
            <a:picLocks noChangeAspect="1"/>
          </p:cNvPicPr>
          <p:nvPr/>
        </p:nvPicPr>
        <p:blipFill>
          <a:blip r:embed="rId3"/>
          <a:stretch>
            <a:fillRect/>
          </a:stretch>
        </p:blipFill>
        <p:spPr>
          <a:xfrm>
            <a:off x="9313833" y="2001859"/>
            <a:ext cx="8301037" cy="6102666"/>
          </a:xfrm>
          <a:prstGeom prst="rect">
            <a:avLst/>
          </a:prstGeom>
        </p:spPr>
      </p:pic>
    </p:spTree>
    <p:extLst>
      <p:ext uri="{BB962C8B-B14F-4D97-AF65-F5344CB8AC3E}">
        <p14:creationId xmlns:p14="http://schemas.microsoft.com/office/powerpoint/2010/main" val="2686963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3B63E97-44A5-14E9-B35D-5AEC63C7F085}"/>
              </a:ext>
            </a:extLst>
          </p:cNvPr>
          <p:cNvSpPr/>
          <p:nvPr/>
        </p:nvSpPr>
        <p:spPr>
          <a:xfrm>
            <a:off x="11027103" y="3875142"/>
            <a:ext cx="6620422" cy="513583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75225630-5EF5-5DA0-38FC-A48B42D93A1D}"/>
              </a:ext>
            </a:extLst>
          </p:cNvPr>
          <p:cNvSpPr/>
          <p:nvPr/>
        </p:nvSpPr>
        <p:spPr>
          <a:xfrm>
            <a:off x="11122901" y="2578866"/>
            <a:ext cx="6069724" cy="5537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8">
            <a:extLst>
              <a:ext uri="{FF2B5EF4-FFF2-40B4-BE49-F238E27FC236}">
                <a16:creationId xmlns:a16="http://schemas.microsoft.com/office/drawing/2014/main" id="{975698F5-5B1D-52BB-9F6B-C473774B0A22}"/>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4" name="TextBox 3">
            <a:extLst>
              <a:ext uri="{FF2B5EF4-FFF2-40B4-BE49-F238E27FC236}">
                <a16:creationId xmlns:a16="http://schemas.microsoft.com/office/drawing/2014/main" id="{1950A904-E604-E5A2-3B86-77E601DABE77}"/>
              </a:ext>
            </a:extLst>
          </p:cNvPr>
          <p:cNvSpPr txBox="1"/>
          <p:nvPr/>
        </p:nvSpPr>
        <p:spPr>
          <a:xfrm>
            <a:off x="11278594" y="3613103"/>
            <a:ext cx="590265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solidFill>
                  <a:srgbClr val="953734"/>
                </a:solidFill>
                <a:ea typeface="+mn-lt"/>
                <a:cs typeface="+mn-lt"/>
              </a:rPr>
              <a:t>Overall, multinomial logistic regression is a powerful and flexible statistical model that can be used to predict outcomes in a wide range of situations.</a:t>
            </a:r>
          </a:p>
          <a:p>
            <a:endParaRPr lang="en-US" sz="2400" i="1">
              <a:solidFill>
                <a:srgbClr val="953734"/>
              </a:solidFill>
              <a:ea typeface="+mn-lt"/>
              <a:cs typeface="+mn-lt"/>
            </a:endParaRPr>
          </a:p>
          <a:p>
            <a:r>
              <a:rPr lang="en-US" sz="2400" i="1">
                <a:solidFill>
                  <a:srgbClr val="953734"/>
                </a:solidFill>
                <a:ea typeface="+mn-lt"/>
                <a:cs typeface="+mn-lt"/>
              </a:rPr>
              <a:t> Its ability to handle multiple predictors, provide clear and interpretable results, and require no assumptions about data distribution make it a strong choice for the project.</a:t>
            </a:r>
            <a:endParaRPr lang="en-US" sz="2400" i="1">
              <a:solidFill>
                <a:srgbClr val="953734"/>
              </a:solidFill>
              <a:cs typeface="Calibri"/>
            </a:endParaRPr>
          </a:p>
        </p:txBody>
      </p:sp>
      <p:graphicFrame>
        <p:nvGraphicFramePr>
          <p:cNvPr id="5" name="Diagram 5">
            <a:extLst>
              <a:ext uri="{FF2B5EF4-FFF2-40B4-BE49-F238E27FC236}">
                <a16:creationId xmlns:a16="http://schemas.microsoft.com/office/drawing/2014/main" id="{A7652203-ADBF-B789-8FAE-F2B2776A82DC}"/>
              </a:ext>
            </a:extLst>
          </p:cNvPr>
          <p:cNvGraphicFramePr/>
          <p:nvPr>
            <p:extLst>
              <p:ext uri="{D42A27DB-BD31-4B8C-83A1-F6EECF244321}">
                <p14:modId xmlns:p14="http://schemas.microsoft.com/office/powerpoint/2010/main" val="1889323735"/>
              </p:ext>
            </p:extLst>
          </p:nvPr>
        </p:nvGraphicFramePr>
        <p:xfrm>
          <a:off x="1303172" y="1920543"/>
          <a:ext cx="8018059" cy="6847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 name="TextBox 63">
            <a:extLst>
              <a:ext uri="{FF2B5EF4-FFF2-40B4-BE49-F238E27FC236}">
                <a16:creationId xmlns:a16="http://schemas.microsoft.com/office/drawing/2014/main" id="{C481EB71-C56D-5426-0777-C399D0F44A56}"/>
              </a:ext>
            </a:extLst>
          </p:cNvPr>
          <p:cNvSpPr txBox="1"/>
          <p:nvPr/>
        </p:nvSpPr>
        <p:spPr>
          <a:xfrm>
            <a:off x="603395" y="491094"/>
            <a:ext cx="12924429" cy="1200329"/>
          </a:xfrm>
          <a:prstGeom prst="rect">
            <a:avLst/>
          </a:prstGeom>
          <a:noFill/>
        </p:spPr>
        <p:txBody>
          <a:bodyPr wrap="square" lIns="91440" tIns="45720" rIns="91440" bIns="45720" rtlCol="0" anchor="t">
            <a:spAutoFit/>
          </a:bodyPr>
          <a:lstStyle/>
          <a:p>
            <a:r>
              <a:rPr lang="en-US" sz="3600" b="1" spc="-105">
                <a:solidFill>
                  <a:srgbClr val="CC3300"/>
                </a:solidFill>
                <a:latin typeface="Arial"/>
                <a:ea typeface="+mj-ea"/>
                <a:cs typeface="Arial"/>
              </a:rPr>
              <a:t>Statistical Modeling --- </a:t>
            </a:r>
            <a:r>
              <a:rPr lang="en-US" sz="2800" b="1" spc="-105">
                <a:solidFill>
                  <a:srgbClr val="CC3300"/>
                </a:solidFill>
                <a:latin typeface="Arial"/>
                <a:ea typeface="+mj-ea"/>
                <a:cs typeface="Arial"/>
              </a:rPr>
              <a:t>Multinomial Logistical Regression</a:t>
            </a:r>
            <a:endParaRPr lang="en-US" sz="2800" spc="-105">
              <a:solidFill>
                <a:srgbClr val="CC3300"/>
              </a:solidFill>
              <a:latin typeface="Arial"/>
              <a:ea typeface="+mj-ea"/>
              <a:cs typeface="Arial"/>
            </a:endParaRPr>
          </a:p>
          <a:p>
            <a:endParaRPr lang="en-US" sz="3600" b="1" spc="-105">
              <a:solidFill>
                <a:srgbClr val="CC3300"/>
              </a:solidFill>
              <a:latin typeface="Arial"/>
              <a:ea typeface="+mj-ea"/>
              <a:cs typeface="Arial"/>
            </a:endParaRPr>
          </a:p>
        </p:txBody>
      </p:sp>
      <p:pic>
        <p:nvPicPr>
          <p:cNvPr id="185" name="Picture 185">
            <a:extLst>
              <a:ext uri="{FF2B5EF4-FFF2-40B4-BE49-F238E27FC236}">
                <a16:creationId xmlns:a16="http://schemas.microsoft.com/office/drawing/2014/main" id="{AFE5EE99-757E-906C-597B-11AC0C997DF5}"/>
              </a:ext>
            </a:extLst>
          </p:cNvPr>
          <p:cNvPicPr>
            <a:picLocks noChangeAspect="1"/>
          </p:cNvPicPr>
          <p:nvPr/>
        </p:nvPicPr>
        <p:blipFill>
          <a:blip r:embed="rId7"/>
          <a:stretch>
            <a:fillRect/>
          </a:stretch>
        </p:blipFill>
        <p:spPr>
          <a:xfrm>
            <a:off x="16075025" y="1919501"/>
            <a:ext cx="2219325" cy="1685497"/>
          </a:xfrm>
          <a:prstGeom prst="rect">
            <a:avLst/>
          </a:prstGeom>
        </p:spPr>
      </p:pic>
    </p:spTree>
    <p:extLst>
      <p:ext uri="{BB962C8B-B14F-4D97-AF65-F5344CB8AC3E}">
        <p14:creationId xmlns:p14="http://schemas.microsoft.com/office/powerpoint/2010/main" val="3370929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7796D45-4EBE-A740-2C80-3DEB4B59821B}"/>
              </a:ext>
            </a:extLst>
          </p:cNvPr>
          <p:cNvSpPr/>
          <p:nvPr/>
        </p:nvSpPr>
        <p:spPr>
          <a:xfrm>
            <a:off x="-4724" y="722"/>
            <a:ext cx="18292492" cy="42392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a:cs typeface="Calibri"/>
              </a:rPr>
              <a:t>AGENDA</a:t>
            </a:r>
          </a:p>
        </p:txBody>
      </p:sp>
      <p:sp>
        <p:nvSpPr>
          <p:cNvPr id="21" name="Arrow: Right 20">
            <a:extLst>
              <a:ext uri="{FF2B5EF4-FFF2-40B4-BE49-F238E27FC236}">
                <a16:creationId xmlns:a16="http://schemas.microsoft.com/office/drawing/2014/main" id="{7B7E30AF-AD46-F425-F8D0-0D06363BD445}"/>
              </a:ext>
            </a:extLst>
          </p:cNvPr>
          <p:cNvSpPr/>
          <p:nvPr/>
        </p:nvSpPr>
        <p:spPr>
          <a:xfrm>
            <a:off x="380999" y="6627812"/>
            <a:ext cx="14652625" cy="730250"/>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ame 21">
            <a:extLst>
              <a:ext uri="{FF2B5EF4-FFF2-40B4-BE49-F238E27FC236}">
                <a16:creationId xmlns:a16="http://schemas.microsoft.com/office/drawing/2014/main" id="{CAAEEBFF-E39B-B4F1-E0A4-30DC4A42C36B}"/>
              </a:ext>
            </a:extLst>
          </p:cNvPr>
          <p:cNvSpPr/>
          <p:nvPr/>
        </p:nvSpPr>
        <p:spPr>
          <a:xfrm>
            <a:off x="305593" y="5012530"/>
            <a:ext cx="2159000" cy="1984375"/>
          </a:xfrm>
          <a:prstGeom prst="frame">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a:solidFill>
                  <a:schemeClr val="tx1"/>
                </a:solidFill>
                <a:latin typeface="Tahoma"/>
                <a:ea typeface="Tahoma"/>
                <a:cs typeface="Tahoma"/>
              </a:rPr>
              <a:t>Executive summary</a:t>
            </a:r>
            <a:endParaRPr lang="en-US"/>
          </a:p>
        </p:txBody>
      </p:sp>
      <p:sp>
        <p:nvSpPr>
          <p:cNvPr id="23" name="Frame 22">
            <a:extLst>
              <a:ext uri="{FF2B5EF4-FFF2-40B4-BE49-F238E27FC236}">
                <a16:creationId xmlns:a16="http://schemas.microsoft.com/office/drawing/2014/main" id="{A5640F37-64E5-97E1-A655-568AA32A51A8}"/>
              </a:ext>
            </a:extLst>
          </p:cNvPr>
          <p:cNvSpPr/>
          <p:nvPr/>
        </p:nvSpPr>
        <p:spPr>
          <a:xfrm>
            <a:off x="2718592" y="6996904"/>
            <a:ext cx="2301875" cy="1920875"/>
          </a:xfrm>
          <a:prstGeom prst="frame">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2400">
                <a:solidFill>
                  <a:schemeClr val="tx1"/>
                </a:solidFill>
                <a:latin typeface="Tahoma"/>
                <a:ea typeface="Tahoma"/>
                <a:cs typeface="Tahoma"/>
              </a:rPr>
              <a:t>Data Preparation </a:t>
            </a:r>
            <a:endParaRPr lang="en-US"/>
          </a:p>
        </p:txBody>
      </p:sp>
      <p:sp>
        <p:nvSpPr>
          <p:cNvPr id="24" name="Frame 23">
            <a:extLst>
              <a:ext uri="{FF2B5EF4-FFF2-40B4-BE49-F238E27FC236}">
                <a16:creationId xmlns:a16="http://schemas.microsoft.com/office/drawing/2014/main" id="{BBF9DF44-B315-82CF-8355-83067E904A34}"/>
              </a:ext>
            </a:extLst>
          </p:cNvPr>
          <p:cNvSpPr/>
          <p:nvPr/>
        </p:nvSpPr>
        <p:spPr>
          <a:xfrm>
            <a:off x="5385592" y="5012529"/>
            <a:ext cx="2159000" cy="1984375"/>
          </a:xfrm>
          <a:prstGeom prst="frame">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2400">
                <a:solidFill>
                  <a:schemeClr val="tx1"/>
                </a:solidFill>
                <a:latin typeface="Tahoma"/>
                <a:ea typeface="Tahoma"/>
                <a:cs typeface="Tahoma"/>
              </a:rPr>
              <a:t>Cluster Analysis</a:t>
            </a:r>
            <a:endParaRPr lang="en-US"/>
          </a:p>
        </p:txBody>
      </p:sp>
      <p:sp>
        <p:nvSpPr>
          <p:cNvPr id="25" name="Frame 24">
            <a:extLst>
              <a:ext uri="{FF2B5EF4-FFF2-40B4-BE49-F238E27FC236}">
                <a16:creationId xmlns:a16="http://schemas.microsoft.com/office/drawing/2014/main" id="{03EA797F-251A-2552-E281-8F28056ADF41}"/>
              </a:ext>
            </a:extLst>
          </p:cNvPr>
          <p:cNvSpPr/>
          <p:nvPr/>
        </p:nvSpPr>
        <p:spPr>
          <a:xfrm>
            <a:off x="7877967" y="6996904"/>
            <a:ext cx="2301875" cy="1984375"/>
          </a:xfrm>
          <a:prstGeom prst="frame">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2400">
                <a:solidFill>
                  <a:schemeClr val="tx1"/>
                </a:solidFill>
                <a:latin typeface="Tahoma"/>
                <a:ea typeface="Tahoma"/>
                <a:cs typeface="Tahoma"/>
              </a:rPr>
              <a:t>Statistic Modeling</a:t>
            </a:r>
          </a:p>
        </p:txBody>
      </p:sp>
      <p:sp>
        <p:nvSpPr>
          <p:cNvPr id="26" name="Frame 25">
            <a:extLst>
              <a:ext uri="{FF2B5EF4-FFF2-40B4-BE49-F238E27FC236}">
                <a16:creationId xmlns:a16="http://schemas.microsoft.com/office/drawing/2014/main" id="{CD28C19E-CEC7-04C1-2B18-D622E1E8915F}"/>
              </a:ext>
            </a:extLst>
          </p:cNvPr>
          <p:cNvSpPr/>
          <p:nvPr/>
        </p:nvSpPr>
        <p:spPr>
          <a:xfrm>
            <a:off x="10624342" y="5012529"/>
            <a:ext cx="2159000" cy="1984375"/>
          </a:xfrm>
          <a:prstGeom prst="frame">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2400">
                <a:solidFill>
                  <a:schemeClr val="tx1"/>
                </a:solidFill>
                <a:latin typeface="Tahoma"/>
                <a:ea typeface="Tahoma"/>
                <a:cs typeface="Tahoma"/>
              </a:rPr>
              <a:t>Machine Learning</a:t>
            </a:r>
          </a:p>
        </p:txBody>
      </p:sp>
      <p:sp>
        <p:nvSpPr>
          <p:cNvPr id="27" name="Frame 26">
            <a:extLst>
              <a:ext uri="{FF2B5EF4-FFF2-40B4-BE49-F238E27FC236}">
                <a16:creationId xmlns:a16="http://schemas.microsoft.com/office/drawing/2014/main" id="{F6D016AE-A463-9048-50CF-27E9000F1048}"/>
              </a:ext>
            </a:extLst>
          </p:cNvPr>
          <p:cNvSpPr/>
          <p:nvPr/>
        </p:nvSpPr>
        <p:spPr>
          <a:xfrm>
            <a:off x="15228092" y="6488904"/>
            <a:ext cx="3000375" cy="873125"/>
          </a:xfrm>
          <a:prstGeom prst="frame">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2400">
                <a:solidFill>
                  <a:schemeClr val="tx1"/>
                </a:solidFill>
                <a:latin typeface="Tahoma"/>
                <a:ea typeface="Tahoma"/>
                <a:cs typeface="Tahoma"/>
              </a:rPr>
              <a:t>Recommendations</a:t>
            </a:r>
            <a:endParaRPr lang="en-US">
              <a:solidFill>
                <a:schemeClr val="tx1"/>
              </a:solidFill>
            </a:endParaRPr>
          </a:p>
        </p:txBody>
      </p:sp>
      <p:cxnSp>
        <p:nvCxnSpPr>
          <p:cNvPr id="34" name="Straight Arrow Connector 33">
            <a:extLst>
              <a:ext uri="{FF2B5EF4-FFF2-40B4-BE49-F238E27FC236}">
                <a16:creationId xmlns:a16="http://schemas.microsoft.com/office/drawing/2014/main" id="{CDC261E8-EAD4-AC8F-A1F5-3DA23C1395E5}"/>
              </a:ext>
            </a:extLst>
          </p:cNvPr>
          <p:cNvCxnSpPr/>
          <p:nvPr/>
        </p:nvCxnSpPr>
        <p:spPr>
          <a:xfrm flipV="1">
            <a:off x="1162050" y="2124075"/>
            <a:ext cx="4216400" cy="635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95AF2B5-484C-374E-4601-8FBA1BB057C4}"/>
              </a:ext>
            </a:extLst>
          </p:cNvPr>
          <p:cNvCxnSpPr>
            <a:cxnSpLocks/>
          </p:cNvCxnSpPr>
          <p:nvPr/>
        </p:nvCxnSpPr>
        <p:spPr>
          <a:xfrm flipV="1">
            <a:off x="13115925" y="2124074"/>
            <a:ext cx="4216400" cy="6350"/>
          </a:xfrm>
          <a:prstGeom prst="straightConnector1">
            <a:avLst/>
          </a:prstGeom>
        </p:spPr>
        <p:style>
          <a:lnRef idx="2">
            <a:schemeClr val="accent2"/>
          </a:lnRef>
          <a:fillRef idx="0">
            <a:schemeClr val="accent2"/>
          </a:fillRef>
          <a:effectRef idx="1">
            <a:schemeClr val="accent2"/>
          </a:effectRef>
          <a:fontRef idx="minor">
            <a:schemeClr val="tx1"/>
          </a:fontRef>
        </p:style>
      </p:cxnSp>
      <p:pic>
        <p:nvPicPr>
          <p:cNvPr id="36" name="Picture 36">
            <a:extLst>
              <a:ext uri="{FF2B5EF4-FFF2-40B4-BE49-F238E27FC236}">
                <a16:creationId xmlns:a16="http://schemas.microsoft.com/office/drawing/2014/main" id="{EE8A9E7A-1EF0-DDFE-4353-801219681538}"/>
              </a:ext>
            </a:extLst>
          </p:cNvPr>
          <p:cNvPicPr>
            <a:picLocks noChangeAspect="1"/>
          </p:cNvPicPr>
          <p:nvPr/>
        </p:nvPicPr>
        <p:blipFill>
          <a:blip r:embed="rId2"/>
          <a:stretch>
            <a:fillRect/>
          </a:stretch>
        </p:blipFill>
        <p:spPr>
          <a:xfrm>
            <a:off x="15233650" y="8243989"/>
            <a:ext cx="2743200" cy="1736521"/>
          </a:xfrm>
          <a:prstGeom prst="rect">
            <a:avLst/>
          </a:prstGeom>
        </p:spPr>
      </p:pic>
      <p:pic>
        <p:nvPicPr>
          <p:cNvPr id="41" name="Graphic 41" descr="Programmer male with solid fill">
            <a:extLst>
              <a:ext uri="{FF2B5EF4-FFF2-40B4-BE49-F238E27FC236}">
                <a16:creationId xmlns:a16="http://schemas.microsoft.com/office/drawing/2014/main" id="{4A4B7D49-2036-7A90-451A-49FB4E050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24425" y="8004175"/>
            <a:ext cx="914400" cy="914400"/>
          </a:xfrm>
          <a:prstGeom prst="rect">
            <a:avLst/>
          </a:prstGeom>
        </p:spPr>
      </p:pic>
      <p:pic>
        <p:nvPicPr>
          <p:cNvPr id="42" name="Graphic 42" descr="Programmer female with solid fill">
            <a:extLst>
              <a:ext uri="{FF2B5EF4-FFF2-40B4-BE49-F238E27FC236}">
                <a16:creationId xmlns:a16="http://schemas.microsoft.com/office/drawing/2014/main" id="{1E848120-81FA-7F15-54E7-E6C056983D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55550" y="5876925"/>
            <a:ext cx="914400" cy="914400"/>
          </a:xfrm>
          <a:prstGeom prst="rect">
            <a:avLst/>
          </a:prstGeom>
        </p:spPr>
      </p:pic>
      <p:pic>
        <p:nvPicPr>
          <p:cNvPr id="43" name="Graphic 43" descr="Presentation with bar chart with solid fill">
            <a:extLst>
              <a:ext uri="{FF2B5EF4-FFF2-40B4-BE49-F238E27FC236}">
                <a16:creationId xmlns:a16="http://schemas.microsoft.com/office/drawing/2014/main" id="{FDB96599-A0AE-7B83-3CE6-20CA689C49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90175" y="8067675"/>
            <a:ext cx="914400" cy="914400"/>
          </a:xfrm>
          <a:prstGeom prst="rect">
            <a:avLst/>
          </a:prstGeom>
        </p:spPr>
      </p:pic>
      <p:pic>
        <p:nvPicPr>
          <p:cNvPr id="44" name="Graphic 44" descr="Gantt Chart outline">
            <a:extLst>
              <a:ext uri="{FF2B5EF4-FFF2-40B4-BE49-F238E27FC236}">
                <a16:creationId xmlns:a16="http://schemas.microsoft.com/office/drawing/2014/main" id="{8ED52073-AAFA-9550-7145-BB129941A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02550" y="5797550"/>
            <a:ext cx="914400" cy="914400"/>
          </a:xfrm>
          <a:prstGeom prst="rect">
            <a:avLst/>
          </a:prstGeom>
        </p:spPr>
      </p:pic>
      <p:pic>
        <p:nvPicPr>
          <p:cNvPr id="45" name="Graphic 45" descr="Angel face outline with solid fill">
            <a:extLst>
              <a:ext uri="{FF2B5EF4-FFF2-40B4-BE49-F238E27FC236}">
                <a16:creationId xmlns:a16="http://schemas.microsoft.com/office/drawing/2014/main" id="{BFAC7F47-10E4-6447-D35F-7728A6A63D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195675" y="5543550"/>
            <a:ext cx="914400" cy="914400"/>
          </a:xfrm>
          <a:prstGeom prst="rect">
            <a:avLst/>
          </a:prstGeom>
        </p:spPr>
      </p:pic>
      <p:pic>
        <p:nvPicPr>
          <p:cNvPr id="46" name="Graphic 46" descr="Document with solid fill">
            <a:extLst>
              <a:ext uri="{FF2B5EF4-FFF2-40B4-BE49-F238E27FC236}">
                <a16:creationId xmlns:a16="http://schemas.microsoft.com/office/drawing/2014/main" id="{44452251-38E5-2BA4-3620-51557164C5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63800" y="5797550"/>
            <a:ext cx="914400" cy="914400"/>
          </a:xfrm>
          <a:prstGeom prst="rect">
            <a:avLst/>
          </a:prstGeom>
        </p:spPr>
      </p:pic>
    </p:spTree>
    <p:extLst>
      <p:ext uri="{BB962C8B-B14F-4D97-AF65-F5344CB8AC3E}">
        <p14:creationId xmlns:p14="http://schemas.microsoft.com/office/powerpoint/2010/main" val="3494657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B46A89F-7C47-6588-F70A-127D40A79C26}"/>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5" name="TextBox 4">
            <a:extLst>
              <a:ext uri="{FF2B5EF4-FFF2-40B4-BE49-F238E27FC236}">
                <a16:creationId xmlns:a16="http://schemas.microsoft.com/office/drawing/2014/main" id="{77FDE291-5B65-01B1-FCC4-6D639EFD10B2}"/>
              </a:ext>
            </a:extLst>
          </p:cNvPr>
          <p:cNvSpPr txBox="1"/>
          <p:nvPr/>
        </p:nvSpPr>
        <p:spPr>
          <a:xfrm>
            <a:off x="682222" y="491094"/>
            <a:ext cx="12924429" cy="1200329"/>
          </a:xfrm>
          <a:prstGeom prst="rect">
            <a:avLst/>
          </a:prstGeom>
          <a:noFill/>
        </p:spPr>
        <p:txBody>
          <a:bodyPr wrap="square" lIns="91440" tIns="45720" rIns="91440" bIns="45720" rtlCol="0" anchor="t">
            <a:spAutoFit/>
          </a:bodyPr>
          <a:lstStyle/>
          <a:p>
            <a:r>
              <a:rPr lang="en-US" sz="3600" b="1" spc="-105">
                <a:solidFill>
                  <a:srgbClr val="CC3300"/>
                </a:solidFill>
                <a:latin typeface="Arial"/>
                <a:ea typeface="+mj-ea"/>
                <a:cs typeface="Arial"/>
              </a:rPr>
              <a:t>Statistical Modeling --- </a:t>
            </a:r>
            <a:r>
              <a:rPr lang="en-US" sz="2800" b="1" spc="-105">
                <a:solidFill>
                  <a:srgbClr val="CC3300"/>
                </a:solidFill>
                <a:latin typeface="Arial"/>
                <a:ea typeface="+mj-ea"/>
                <a:cs typeface="Arial"/>
              </a:rPr>
              <a:t>Key Features</a:t>
            </a:r>
            <a:endParaRPr lang="en-US" sz="2800" spc="-105">
              <a:solidFill>
                <a:srgbClr val="CC3300"/>
              </a:solidFill>
              <a:latin typeface="Arial"/>
              <a:ea typeface="+mj-ea"/>
              <a:cs typeface="Arial"/>
            </a:endParaRPr>
          </a:p>
          <a:p>
            <a:endParaRPr lang="en-US" sz="3600" b="1" spc="-105">
              <a:solidFill>
                <a:srgbClr val="CC3300"/>
              </a:solidFill>
              <a:latin typeface="Arial"/>
              <a:ea typeface="+mj-ea"/>
              <a:cs typeface="Arial"/>
            </a:endParaRPr>
          </a:p>
        </p:txBody>
      </p:sp>
      <p:sp>
        <p:nvSpPr>
          <p:cNvPr id="6" name="TextBox 5">
            <a:extLst>
              <a:ext uri="{FF2B5EF4-FFF2-40B4-BE49-F238E27FC236}">
                <a16:creationId xmlns:a16="http://schemas.microsoft.com/office/drawing/2014/main" id="{E7ECDC0E-F080-E001-C82E-CC380E5F7ACD}"/>
              </a:ext>
            </a:extLst>
          </p:cNvPr>
          <p:cNvSpPr txBox="1"/>
          <p:nvPr/>
        </p:nvSpPr>
        <p:spPr>
          <a:xfrm>
            <a:off x="684094" y="1409132"/>
            <a:ext cx="1442909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After transformation, setting unbiased, reduction, and we select the feature based on importance weights. Finally, we find the key features which are significant in each program.</a:t>
            </a:r>
            <a:endParaRPr lang="en-US"/>
          </a:p>
        </p:txBody>
      </p:sp>
      <p:graphicFrame>
        <p:nvGraphicFramePr>
          <p:cNvPr id="10" name="Diagram 9">
            <a:extLst>
              <a:ext uri="{FF2B5EF4-FFF2-40B4-BE49-F238E27FC236}">
                <a16:creationId xmlns:a16="http://schemas.microsoft.com/office/drawing/2014/main" id="{9A801AB4-2E0A-6C74-0343-A1C471CA2270}"/>
              </a:ext>
            </a:extLst>
          </p:cNvPr>
          <p:cNvGraphicFramePr/>
          <p:nvPr>
            <p:extLst>
              <p:ext uri="{D42A27DB-BD31-4B8C-83A1-F6EECF244321}">
                <p14:modId xmlns:p14="http://schemas.microsoft.com/office/powerpoint/2010/main" val="584164875"/>
              </p:ext>
            </p:extLst>
          </p:nvPr>
        </p:nvGraphicFramePr>
        <p:xfrm>
          <a:off x="11241028" y="2160000"/>
          <a:ext cx="7655476" cy="8006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descr="A picture containing graphical user interface&#10;&#10;Description automatically generated">
            <a:extLst>
              <a:ext uri="{FF2B5EF4-FFF2-40B4-BE49-F238E27FC236}">
                <a16:creationId xmlns:a16="http://schemas.microsoft.com/office/drawing/2014/main" id="{1042FA36-2EC1-7F26-A1F2-A72BE30AB2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662" y="2253948"/>
            <a:ext cx="10688400" cy="3961833"/>
          </a:xfrm>
          <a:prstGeom prst="rect">
            <a:avLst/>
          </a:prstGeom>
        </p:spPr>
      </p:pic>
      <p:pic>
        <p:nvPicPr>
          <p:cNvPr id="14" name="Picture 13" descr="Timeline&#10;&#10;Description automatically generated with medium confidence">
            <a:extLst>
              <a:ext uri="{FF2B5EF4-FFF2-40B4-BE49-F238E27FC236}">
                <a16:creationId xmlns:a16="http://schemas.microsoft.com/office/drawing/2014/main" id="{FF5EF5CB-2BE5-D652-7556-038499BEBB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662" y="6201033"/>
            <a:ext cx="10683456" cy="3960000"/>
          </a:xfrm>
          <a:prstGeom prst="rect">
            <a:avLst/>
          </a:prstGeom>
        </p:spPr>
      </p:pic>
    </p:spTree>
    <p:extLst>
      <p:ext uri="{BB962C8B-B14F-4D97-AF65-F5344CB8AC3E}">
        <p14:creationId xmlns:p14="http://schemas.microsoft.com/office/powerpoint/2010/main" val="779490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B598EF86-75C6-3160-81F2-E3C69D7D7FA2}"/>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6" name="TextBox 5">
            <a:extLst>
              <a:ext uri="{FF2B5EF4-FFF2-40B4-BE49-F238E27FC236}">
                <a16:creationId xmlns:a16="http://schemas.microsoft.com/office/drawing/2014/main" id="{50310390-2F1E-9C5C-1927-E9AF562A5A6F}"/>
              </a:ext>
            </a:extLst>
          </p:cNvPr>
          <p:cNvSpPr txBox="1"/>
          <p:nvPr/>
        </p:nvSpPr>
        <p:spPr>
          <a:xfrm>
            <a:off x="980767" y="525213"/>
            <a:ext cx="7772400" cy="646331"/>
          </a:xfrm>
          <a:prstGeom prst="rect">
            <a:avLst/>
          </a:prstGeom>
          <a:noFill/>
        </p:spPr>
        <p:txBody>
          <a:bodyPr wrap="square" rtlCol="0">
            <a:spAutoFit/>
          </a:bodyPr>
          <a:lstStyle/>
          <a:p>
            <a:r>
              <a:rPr lang="en-US" sz="3600" b="1" spc="-105">
                <a:solidFill>
                  <a:srgbClr val="CC3300"/>
                </a:solidFill>
                <a:latin typeface="Arial"/>
                <a:ea typeface="+mj-ea"/>
                <a:cs typeface="Arial"/>
              </a:rPr>
              <a:t>Statistical Modeling --- Key Features</a:t>
            </a:r>
          </a:p>
        </p:txBody>
      </p:sp>
      <p:pic>
        <p:nvPicPr>
          <p:cNvPr id="7" name="Picture 6" descr="A picture containing text&#10;&#10;Description automatically generated">
            <a:extLst>
              <a:ext uri="{FF2B5EF4-FFF2-40B4-BE49-F238E27FC236}">
                <a16:creationId xmlns:a16="http://schemas.microsoft.com/office/drawing/2014/main" id="{E4C831DE-8A65-0B6D-7FE0-82FFF6413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00" y="2239200"/>
            <a:ext cx="10688400" cy="3961833"/>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340ED5BA-D35F-703F-B571-501E7F653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00" y="6201033"/>
            <a:ext cx="10688400" cy="3961833"/>
          </a:xfrm>
          <a:prstGeom prst="rect">
            <a:avLst/>
          </a:prstGeom>
        </p:spPr>
      </p:pic>
      <p:graphicFrame>
        <p:nvGraphicFramePr>
          <p:cNvPr id="14" name="Diagram 13">
            <a:extLst>
              <a:ext uri="{FF2B5EF4-FFF2-40B4-BE49-F238E27FC236}">
                <a16:creationId xmlns:a16="http://schemas.microsoft.com/office/drawing/2014/main" id="{783ED989-691B-EDA4-929D-211C5D4185A3}"/>
              </a:ext>
            </a:extLst>
          </p:cNvPr>
          <p:cNvGraphicFramePr/>
          <p:nvPr>
            <p:extLst>
              <p:ext uri="{D42A27DB-BD31-4B8C-83A1-F6EECF244321}">
                <p14:modId xmlns:p14="http://schemas.microsoft.com/office/powerpoint/2010/main" val="4233559990"/>
              </p:ext>
            </p:extLst>
          </p:nvPr>
        </p:nvGraphicFramePr>
        <p:xfrm>
          <a:off x="11241028" y="2160000"/>
          <a:ext cx="7655476" cy="80067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26257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8">
            <a:extLst>
              <a:ext uri="{FF2B5EF4-FFF2-40B4-BE49-F238E27FC236}">
                <a16:creationId xmlns:a16="http://schemas.microsoft.com/office/drawing/2014/main" id="{43141AC9-B56A-17DB-895C-4EF5942A9A5E}"/>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4" name="TextBox 3">
            <a:extLst>
              <a:ext uri="{FF2B5EF4-FFF2-40B4-BE49-F238E27FC236}">
                <a16:creationId xmlns:a16="http://schemas.microsoft.com/office/drawing/2014/main" id="{F907E645-5B45-C0BB-51B7-382519E3A00A}"/>
              </a:ext>
            </a:extLst>
          </p:cNvPr>
          <p:cNvSpPr txBox="1"/>
          <p:nvPr/>
        </p:nvSpPr>
        <p:spPr>
          <a:xfrm>
            <a:off x="980767" y="525213"/>
            <a:ext cx="7772400" cy="646331"/>
          </a:xfrm>
          <a:prstGeom prst="rect">
            <a:avLst/>
          </a:prstGeom>
          <a:noFill/>
        </p:spPr>
        <p:txBody>
          <a:bodyPr wrap="square" lIns="91440" tIns="45720" rIns="91440" bIns="45720" rtlCol="0" anchor="t">
            <a:spAutoFit/>
          </a:bodyPr>
          <a:lstStyle/>
          <a:p>
            <a:r>
              <a:rPr lang="en-US" sz="3600" b="1" spc="-105">
                <a:solidFill>
                  <a:srgbClr val="CC3300"/>
                </a:solidFill>
                <a:latin typeface="Arial"/>
                <a:ea typeface="+mj-ea"/>
                <a:cs typeface="Arial"/>
              </a:rPr>
              <a:t>Statistical Modeling --- Key Features</a:t>
            </a:r>
          </a:p>
        </p:txBody>
      </p:sp>
      <p:pic>
        <p:nvPicPr>
          <p:cNvPr id="9" name="Picture 8" descr="A picture containing timeline&#10;&#10;Description automatically generated">
            <a:extLst>
              <a:ext uri="{FF2B5EF4-FFF2-40B4-BE49-F238E27FC236}">
                <a16:creationId xmlns:a16="http://schemas.microsoft.com/office/drawing/2014/main" id="{91857965-1467-D07F-730E-AD28FD26F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00" y="2239200"/>
            <a:ext cx="10688400" cy="3956558"/>
          </a:xfrm>
          <a:prstGeom prst="rect">
            <a:avLst/>
          </a:prstGeom>
        </p:spPr>
      </p:pic>
      <p:pic>
        <p:nvPicPr>
          <p:cNvPr id="11" name="Picture 10" descr="A picture containing timeline&#10;&#10;Description automatically generated">
            <a:extLst>
              <a:ext uri="{FF2B5EF4-FFF2-40B4-BE49-F238E27FC236}">
                <a16:creationId xmlns:a16="http://schemas.microsoft.com/office/drawing/2014/main" id="{97258B4C-282C-0D0D-2968-976BD92D7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01" y="6195758"/>
            <a:ext cx="10688399" cy="3961832"/>
          </a:xfrm>
          <a:prstGeom prst="rect">
            <a:avLst/>
          </a:prstGeom>
        </p:spPr>
      </p:pic>
      <p:graphicFrame>
        <p:nvGraphicFramePr>
          <p:cNvPr id="12" name="Diagram 11">
            <a:extLst>
              <a:ext uri="{FF2B5EF4-FFF2-40B4-BE49-F238E27FC236}">
                <a16:creationId xmlns:a16="http://schemas.microsoft.com/office/drawing/2014/main" id="{80A124F6-F143-8C62-BA90-F4E7C20821A7}"/>
              </a:ext>
            </a:extLst>
          </p:cNvPr>
          <p:cNvGraphicFramePr/>
          <p:nvPr>
            <p:extLst>
              <p:ext uri="{D42A27DB-BD31-4B8C-83A1-F6EECF244321}">
                <p14:modId xmlns:p14="http://schemas.microsoft.com/office/powerpoint/2010/main" val="1628336653"/>
              </p:ext>
            </p:extLst>
          </p:nvPr>
        </p:nvGraphicFramePr>
        <p:xfrm>
          <a:off x="11241028" y="2160000"/>
          <a:ext cx="7655476" cy="80067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940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DFE4A344-EACD-DB88-A064-2EEBA6568B5A}"/>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5" name="TextBox 4">
            <a:extLst>
              <a:ext uri="{FF2B5EF4-FFF2-40B4-BE49-F238E27FC236}">
                <a16:creationId xmlns:a16="http://schemas.microsoft.com/office/drawing/2014/main" id="{33E46736-8936-F012-91DB-8E235612C955}"/>
              </a:ext>
            </a:extLst>
          </p:cNvPr>
          <p:cNvSpPr txBox="1"/>
          <p:nvPr/>
        </p:nvSpPr>
        <p:spPr>
          <a:xfrm>
            <a:off x="685800" y="525213"/>
            <a:ext cx="7772400" cy="646331"/>
          </a:xfrm>
          <a:prstGeom prst="rect">
            <a:avLst/>
          </a:prstGeom>
          <a:noFill/>
        </p:spPr>
        <p:txBody>
          <a:bodyPr wrap="square" rtlCol="0">
            <a:spAutoFit/>
          </a:bodyPr>
          <a:lstStyle/>
          <a:p>
            <a:r>
              <a:rPr lang="en-US" sz="3600" b="1" spc="-105">
                <a:solidFill>
                  <a:srgbClr val="CC3300"/>
                </a:solidFill>
                <a:latin typeface="Arial"/>
                <a:ea typeface="+mj-ea"/>
                <a:cs typeface="Arial"/>
              </a:rPr>
              <a:t>Statistical Modeling --- Key Features</a:t>
            </a:r>
          </a:p>
        </p:txBody>
      </p:sp>
      <p:pic>
        <p:nvPicPr>
          <p:cNvPr id="8" name="Picture 7" descr="A picture containing table&#10;&#10;Description automatically generated">
            <a:extLst>
              <a:ext uri="{FF2B5EF4-FFF2-40B4-BE49-F238E27FC236}">
                <a16:creationId xmlns:a16="http://schemas.microsoft.com/office/drawing/2014/main" id="{B08B5276-B0C0-3965-CFBC-2CD9985BA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00" y="6201033"/>
            <a:ext cx="10688401" cy="3961833"/>
          </a:xfrm>
          <a:prstGeom prst="rect">
            <a:avLst/>
          </a:prstGeom>
        </p:spPr>
      </p:pic>
      <p:pic>
        <p:nvPicPr>
          <p:cNvPr id="10" name="Picture 9" descr="Timeline&#10;&#10;Description automatically generated">
            <a:extLst>
              <a:ext uri="{FF2B5EF4-FFF2-40B4-BE49-F238E27FC236}">
                <a16:creationId xmlns:a16="http://schemas.microsoft.com/office/drawing/2014/main" id="{D64FACF9-69D9-A8D8-3502-744C7F6B1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00" y="2239200"/>
            <a:ext cx="10688400" cy="3961833"/>
          </a:xfrm>
          <a:prstGeom prst="rect">
            <a:avLst/>
          </a:prstGeom>
        </p:spPr>
      </p:pic>
      <p:graphicFrame>
        <p:nvGraphicFramePr>
          <p:cNvPr id="11" name="Diagram 10">
            <a:extLst>
              <a:ext uri="{FF2B5EF4-FFF2-40B4-BE49-F238E27FC236}">
                <a16:creationId xmlns:a16="http://schemas.microsoft.com/office/drawing/2014/main" id="{F31B44FA-A230-C798-0800-F208128DE8D7}"/>
              </a:ext>
            </a:extLst>
          </p:cNvPr>
          <p:cNvGraphicFramePr/>
          <p:nvPr>
            <p:extLst>
              <p:ext uri="{D42A27DB-BD31-4B8C-83A1-F6EECF244321}">
                <p14:modId xmlns:p14="http://schemas.microsoft.com/office/powerpoint/2010/main" val="1500685069"/>
              </p:ext>
            </p:extLst>
          </p:nvPr>
        </p:nvGraphicFramePr>
        <p:xfrm>
          <a:off x="11241028" y="2160000"/>
          <a:ext cx="7655476" cy="80067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733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8">
            <a:extLst>
              <a:ext uri="{FF2B5EF4-FFF2-40B4-BE49-F238E27FC236}">
                <a16:creationId xmlns:a16="http://schemas.microsoft.com/office/drawing/2014/main" id="{4BDF90C2-5EAB-2A2E-36BF-70302525F7AF}"/>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8" name="TextBox 7">
            <a:extLst>
              <a:ext uri="{FF2B5EF4-FFF2-40B4-BE49-F238E27FC236}">
                <a16:creationId xmlns:a16="http://schemas.microsoft.com/office/drawing/2014/main" id="{BFA9072C-D6E8-3679-A4AF-424E3187B2C0}"/>
              </a:ext>
            </a:extLst>
          </p:cNvPr>
          <p:cNvSpPr txBox="1"/>
          <p:nvPr/>
        </p:nvSpPr>
        <p:spPr>
          <a:xfrm>
            <a:off x="980767" y="525213"/>
            <a:ext cx="7772400" cy="646331"/>
          </a:xfrm>
          <a:prstGeom prst="rect">
            <a:avLst/>
          </a:prstGeom>
          <a:noFill/>
        </p:spPr>
        <p:txBody>
          <a:bodyPr wrap="square" rtlCol="0">
            <a:spAutoFit/>
          </a:bodyPr>
          <a:lstStyle/>
          <a:p>
            <a:r>
              <a:rPr lang="en-US" sz="3600" b="1" spc="-105">
                <a:solidFill>
                  <a:srgbClr val="CC3300"/>
                </a:solidFill>
                <a:latin typeface="Arial"/>
                <a:ea typeface="+mj-ea"/>
                <a:cs typeface="Arial"/>
              </a:rPr>
              <a:t>Statistical Modeling --- Key Features</a:t>
            </a:r>
          </a:p>
        </p:txBody>
      </p:sp>
      <p:pic>
        <p:nvPicPr>
          <p:cNvPr id="9" name="Picture 8" descr="A picture containing rectangle&#10;&#10;Description automatically generated">
            <a:extLst>
              <a:ext uri="{FF2B5EF4-FFF2-40B4-BE49-F238E27FC236}">
                <a16:creationId xmlns:a16="http://schemas.microsoft.com/office/drawing/2014/main" id="{F80DDA75-F147-51BD-62D2-C779F0B75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199" y="2239199"/>
            <a:ext cx="10688400" cy="3961833"/>
          </a:xfrm>
          <a:prstGeom prst="rect">
            <a:avLst/>
          </a:prstGeom>
        </p:spPr>
      </p:pic>
      <p:graphicFrame>
        <p:nvGraphicFramePr>
          <p:cNvPr id="10" name="Diagram 9">
            <a:extLst>
              <a:ext uri="{FF2B5EF4-FFF2-40B4-BE49-F238E27FC236}">
                <a16:creationId xmlns:a16="http://schemas.microsoft.com/office/drawing/2014/main" id="{3D882C2C-A4AD-39A7-7BD1-4377920C9A11}"/>
              </a:ext>
            </a:extLst>
          </p:cNvPr>
          <p:cNvGraphicFramePr/>
          <p:nvPr>
            <p:extLst>
              <p:ext uri="{D42A27DB-BD31-4B8C-83A1-F6EECF244321}">
                <p14:modId xmlns:p14="http://schemas.microsoft.com/office/powerpoint/2010/main" val="2292036690"/>
              </p:ext>
            </p:extLst>
          </p:nvPr>
        </p:nvGraphicFramePr>
        <p:xfrm>
          <a:off x="12223363" y="1683069"/>
          <a:ext cx="5176434" cy="5785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9507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8">
            <a:extLst>
              <a:ext uri="{FF2B5EF4-FFF2-40B4-BE49-F238E27FC236}">
                <a16:creationId xmlns:a16="http://schemas.microsoft.com/office/drawing/2014/main" id="{68970E05-2BB5-3D34-34AB-AEEC4BC186E6}"/>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3" name="TextBox 2">
            <a:extLst>
              <a:ext uri="{FF2B5EF4-FFF2-40B4-BE49-F238E27FC236}">
                <a16:creationId xmlns:a16="http://schemas.microsoft.com/office/drawing/2014/main" id="{2ED0F8EE-E54E-0102-24ED-68EFA7DF396B}"/>
              </a:ext>
            </a:extLst>
          </p:cNvPr>
          <p:cNvSpPr txBox="1"/>
          <p:nvPr/>
        </p:nvSpPr>
        <p:spPr>
          <a:xfrm>
            <a:off x="980767" y="525213"/>
            <a:ext cx="11320817" cy="646331"/>
          </a:xfrm>
          <a:prstGeom prst="rect">
            <a:avLst/>
          </a:prstGeom>
          <a:noFill/>
        </p:spPr>
        <p:txBody>
          <a:bodyPr wrap="square" lIns="91440" tIns="45720" rIns="91440" bIns="45720" rtlCol="0" anchor="t">
            <a:spAutoFit/>
          </a:bodyPr>
          <a:lstStyle/>
          <a:p>
            <a:r>
              <a:rPr lang="en-US" sz="3600" b="1" spc="-105">
                <a:solidFill>
                  <a:srgbClr val="CC3300"/>
                </a:solidFill>
                <a:latin typeface="Arial"/>
                <a:ea typeface="+mj-ea"/>
                <a:cs typeface="Arial"/>
              </a:rPr>
              <a:t>Machine Learning </a:t>
            </a:r>
            <a:endParaRPr lang="en-US" sz="2800" b="1" spc="-105">
              <a:solidFill>
                <a:srgbClr val="CC3300"/>
              </a:solidFill>
              <a:latin typeface="Arial"/>
              <a:ea typeface="+mj-ea"/>
              <a:cs typeface="Arial"/>
            </a:endParaRPr>
          </a:p>
        </p:txBody>
      </p:sp>
      <p:sp>
        <p:nvSpPr>
          <p:cNvPr id="4" name="TextBox 3">
            <a:extLst>
              <a:ext uri="{FF2B5EF4-FFF2-40B4-BE49-F238E27FC236}">
                <a16:creationId xmlns:a16="http://schemas.microsoft.com/office/drawing/2014/main" id="{BA3D67F5-E672-A517-B26F-8AA3DFF73064}"/>
              </a:ext>
            </a:extLst>
          </p:cNvPr>
          <p:cNvSpPr txBox="1"/>
          <p:nvPr/>
        </p:nvSpPr>
        <p:spPr>
          <a:xfrm>
            <a:off x="784746" y="1671850"/>
            <a:ext cx="1322126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74151"/>
                </a:solidFill>
                <a:ea typeface="+mn-lt"/>
                <a:cs typeface="+mn-lt"/>
              </a:rPr>
              <a:t>In many cases, machine learning models can be seen as an extension or generalization of statistical models, and may incorporate statistical techniques such as regression or hypothesis testing. However, the emphasis in machine learning is often on predictive accuracy rather than interpretability, and the models are often designed to be more flexible and adaptable to different types of data.</a:t>
            </a:r>
            <a:endParaRPr lang="en-US" sz="2400">
              <a:cs typeface="Calibri"/>
            </a:endParaRPr>
          </a:p>
        </p:txBody>
      </p:sp>
      <p:graphicFrame>
        <p:nvGraphicFramePr>
          <p:cNvPr id="5" name="Diagram 5">
            <a:extLst>
              <a:ext uri="{FF2B5EF4-FFF2-40B4-BE49-F238E27FC236}">
                <a16:creationId xmlns:a16="http://schemas.microsoft.com/office/drawing/2014/main" id="{A684A423-EE1F-9CA4-35DE-4949A9F2A5DD}"/>
              </a:ext>
            </a:extLst>
          </p:cNvPr>
          <p:cNvGraphicFramePr/>
          <p:nvPr>
            <p:extLst>
              <p:ext uri="{D42A27DB-BD31-4B8C-83A1-F6EECF244321}">
                <p14:modId xmlns:p14="http://schemas.microsoft.com/office/powerpoint/2010/main" val="3817964591"/>
              </p:ext>
            </p:extLst>
          </p:nvPr>
        </p:nvGraphicFramePr>
        <p:xfrm>
          <a:off x="1287021" y="4674141"/>
          <a:ext cx="14466626" cy="3128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0827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FB5FE94-E14D-FC13-9DFA-11D523DBCE62}"/>
              </a:ext>
            </a:extLst>
          </p:cNvPr>
          <p:cNvSpPr/>
          <p:nvPr/>
        </p:nvSpPr>
        <p:spPr>
          <a:xfrm>
            <a:off x="13589453" y="3773564"/>
            <a:ext cx="3832683" cy="254981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79B2AB5-D63F-245A-B129-156708263A6E}"/>
              </a:ext>
            </a:extLst>
          </p:cNvPr>
          <p:cNvSpPr/>
          <p:nvPr/>
        </p:nvSpPr>
        <p:spPr>
          <a:xfrm>
            <a:off x="9120571" y="3758766"/>
            <a:ext cx="4469985" cy="256460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83726D-D663-6A36-CF8D-5E916BBA5562}"/>
              </a:ext>
            </a:extLst>
          </p:cNvPr>
          <p:cNvSpPr/>
          <p:nvPr/>
        </p:nvSpPr>
        <p:spPr>
          <a:xfrm>
            <a:off x="4907713" y="3758766"/>
            <a:ext cx="4181966" cy="256460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96EAEF2-E757-D6E7-BA51-B18BF819D6CF}"/>
              </a:ext>
            </a:extLst>
          </p:cNvPr>
          <p:cNvSpPr/>
          <p:nvPr/>
        </p:nvSpPr>
        <p:spPr>
          <a:xfrm>
            <a:off x="498511" y="3773564"/>
            <a:ext cx="4406866" cy="255251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8">
            <a:extLst>
              <a:ext uri="{FF2B5EF4-FFF2-40B4-BE49-F238E27FC236}">
                <a16:creationId xmlns:a16="http://schemas.microsoft.com/office/drawing/2014/main" id="{68970E05-2BB5-3D34-34AB-AEEC4BC186E6}"/>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3" name="TextBox 2">
            <a:extLst>
              <a:ext uri="{FF2B5EF4-FFF2-40B4-BE49-F238E27FC236}">
                <a16:creationId xmlns:a16="http://schemas.microsoft.com/office/drawing/2014/main" id="{2ED0F8EE-E54E-0102-24ED-68EFA7DF396B}"/>
              </a:ext>
            </a:extLst>
          </p:cNvPr>
          <p:cNvSpPr txBox="1"/>
          <p:nvPr/>
        </p:nvSpPr>
        <p:spPr>
          <a:xfrm>
            <a:off x="980767" y="525213"/>
            <a:ext cx="11320817" cy="646331"/>
          </a:xfrm>
          <a:prstGeom prst="rect">
            <a:avLst/>
          </a:prstGeom>
          <a:noFill/>
        </p:spPr>
        <p:txBody>
          <a:bodyPr wrap="square" lIns="91440" tIns="45720" rIns="91440" bIns="45720" rtlCol="0" anchor="t">
            <a:spAutoFit/>
          </a:bodyPr>
          <a:lstStyle/>
          <a:p>
            <a:r>
              <a:rPr lang="en-US" sz="3600" b="1" spc="-105">
                <a:solidFill>
                  <a:srgbClr val="CC3300"/>
                </a:solidFill>
                <a:latin typeface="Arial"/>
                <a:ea typeface="+mj-ea"/>
                <a:cs typeface="Arial"/>
              </a:rPr>
              <a:t>Machine Learning --- Process Overview </a:t>
            </a:r>
            <a:endParaRPr lang="en-US" sz="2800" b="1" spc="-105">
              <a:solidFill>
                <a:srgbClr val="CC3300"/>
              </a:solidFill>
              <a:latin typeface="Arial"/>
              <a:ea typeface="+mj-ea"/>
              <a:cs typeface="Arial"/>
            </a:endParaRPr>
          </a:p>
        </p:txBody>
      </p:sp>
      <p:sp>
        <p:nvSpPr>
          <p:cNvPr id="4" name="Content Placeholder 7">
            <a:extLst>
              <a:ext uri="{FF2B5EF4-FFF2-40B4-BE49-F238E27FC236}">
                <a16:creationId xmlns:a16="http://schemas.microsoft.com/office/drawing/2014/main" id="{42AD2FEE-BE0A-95CD-51B9-81C86724CE7D}"/>
              </a:ext>
            </a:extLst>
          </p:cNvPr>
          <p:cNvSpPr txBox="1">
            <a:spLocks/>
          </p:cNvSpPr>
          <p:nvPr/>
        </p:nvSpPr>
        <p:spPr>
          <a:xfrm>
            <a:off x="474252" y="3834993"/>
            <a:ext cx="4068006" cy="3062377"/>
          </a:xfrm>
          <a:prstGeom prst="rect">
            <a:avLst/>
          </a:prstGeom>
        </p:spPr>
        <p:txBody>
          <a:bodyPr numCol="1"/>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800" b="1" dirty="0">
                <a:latin typeface="Roboto" panose="02000000000000000000" pitchFamily="2" charset="0"/>
                <a:ea typeface="Roboto" panose="02000000000000000000" pitchFamily="2" charset="0"/>
                <a:cs typeface="Roboto" panose="02000000000000000000" pitchFamily="2" charset="0"/>
              </a:rPr>
              <a:t>     Preprocessing on    Engineered Features</a:t>
            </a:r>
          </a:p>
          <a:p>
            <a:pPr lvl="1"/>
            <a:endParaRPr lang="en-US" sz="2800" dirty="0">
              <a:latin typeface="Roboto" panose="02000000000000000000" pitchFamily="2" charset="0"/>
              <a:ea typeface="Roboto" panose="02000000000000000000" pitchFamily="2" charset="0"/>
              <a:cs typeface="Roboto" panose="02000000000000000000" pitchFamily="2" charset="0"/>
            </a:endParaRPr>
          </a:p>
          <a:p>
            <a:pPr lvl="1"/>
            <a:r>
              <a:rPr lang="en-US" sz="2800" dirty="0">
                <a:latin typeface="Roboto" panose="02000000000000000000" pitchFamily="2" charset="0"/>
                <a:ea typeface="Roboto" panose="02000000000000000000" pitchFamily="2" charset="0"/>
                <a:cs typeface="Roboto" panose="02000000000000000000" pitchFamily="2" charset="0"/>
              </a:rPr>
              <a:t>Shuffle Data Handle </a:t>
            </a:r>
          </a:p>
          <a:p>
            <a:pPr lvl="1"/>
            <a:r>
              <a:rPr lang="en-US" sz="2800" dirty="0">
                <a:latin typeface="Roboto" panose="02000000000000000000" pitchFamily="2" charset="0"/>
                <a:ea typeface="Roboto" panose="02000000000000000000" pitchFamily="2" charset="0"/>
                <a:cs typeface="Roboto" panose="02000000000000000000" pitchFamily="2" charset="0"/>
              </a:rPr>
              <a:t>Unbalanced data</a:t>
            </a:r>
          </a:p>
          <a:p>
            <a:pPr lvl="1"/>
            <a:endParaRPr lang="en-US" sz="2500" kern="0" dirty="0">
              <a:solidFill>
                <a:sysClr val="windowText" lastClr="000000"/>
              </a:solidFill>
            </a:endParaRPr>
          </a:p>
          <a:p>
            <a:pPr lvl="1"/>
            <a:endParaRPr lang="en-US" sz="2500" kern="0" dirty="0">
              <a:solidFill>
                <a:sysClr val="windowText" lastClr="000000"/>
              </a:solidFill>
            </a:endParaRPr>
          </a:p>
        </p:txBody>
      </p:sp>
      <p:pic>
        <p:nvPicPr>
          <p:cNvPr id="5" name="Content Placeholder 4">
            <a:extLst>
              <a:ext uri="{FF2B5EF4-FFF2-40B4-BE49-F238E27FC236}">
                <a16:creationId xmlns:a16="http://schemas.microsoft.com/office/drawing/2014/main" id="{734D8F87-EA98-6AA7-7B76-F4D48F4E3279}"/>
              </a:ext>
            </a:extLst>
          </p:cNvPr>
          <p:cNvPicPr>
            <a:picLocks noChangeAspect="1"/>
          </p:cNvPicPr>
          <p:nvPr/>
        </p:nvPicPr>
        <p:blipFill rotWithShape="1">
          <a:blip r:embed="rId2"/>
          <a:srcRect t="4242"/>
          <a:stretch/>
        </p:blipFill>
        <p:spPr>
          <a:xfrm>
            <a:off x="922023" y="6833803"/>
            <a:ext cx="3680627" cy="1402557"/>
          </a:xfrm>
          <a:prstGeom prst="rect">
            <a:avLst/>
          </a:prstGeom>
          <a:effectLst>
            <a:softEdge rad="12700"/>
          </a:effectLst>
        </p:spPr>
      </p:pic>
      <p:pic>
        <p:nvPicPr>
          <p:cNvPr id="1028" name="Picture 4" descr="Precision vs. Recall: Differences, Use Cases &amp; Evaluation">
            <a:extLst>
              <a:ext uri="{FF2B5EF4-FFF2-40B4-BE49-F238E27FC236}">
                <a16:creationId xmlns:a16="http://schemas.microsoft.com/office/drawing/2014/main" id="{B181D4CB-6DD3-39FA-7609-C081BF6D47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98850" y="6982036"/>
            <a:ext cx="3951318" cy="563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andling Imbalanced Data- Machine Learning, Computer Vision, NLP">
            <a:extLst>
              <a:ext uri="{FF2B5EF4-FFF2-40B4-BE49-F238E27FC236}">
                <a16:creationId xmlns:a16="http://schemas.microsoft.com/office/drawing/2014/main" id="{604A53E2-CD60-C1F7-3499-ACA5CD5CB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502" y="6593874"/>
            <a:ext cx="3188952" cy="19189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precision, Recall, Accuracy and F1-score? - Nomidl">
            <a:extLst>
              <a:ext uri="{FF2B5EF4-FFF2-40B4-BE49-F238E27FC236}">
                <a16:creationId xmlns:a16="http://schemas.microsoft.com/office/drawing/2014/main" id="{DB8E4806-9889-FC35-E1FF-582F79123F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3067" y="6764224"/>
            <a:ext cx="4068006" cy="1562024"/>
          </a:xfrm>
          <a:prstGeom prst="rect">
            <a:avLst/>
          </a:prstGeom>
          <a:noFill/>
          <a:extLst>
            <a:ext uri="{909E8E84-426E-40DD-AFC4-6F175D3DCCD1}">
              <a14:hiddenFill xmlns:a14="http://schemas.microsoft.com/office/drawing/2010/main">
                <a:solidFill>
                  <a:srgbClr val="FFFFFF"/>
                </a:solidFill>
              </a14:hiddenFill>
            </a:ext>
          </a:extLst>
        </p:spPr>
      </p:pic>
      <p:sp>
        <p:nvSpPr>
          <p:cNvPr id="1126" name="TextBox 1125">
            <a:extLst>
              <a:ext uri="{FF2B5EF4-FFF2-40B4-BE49-F238E27FC236}">
                <a16:creationId xmlns:a16="http://schemas.microsoft.com/office/drawing/2014/main" id="{33203F71-E67C-987A-49A9-9EE7C60DF342}"/>
              </a:ext>
            </a:extLst>
          </p:cNvPr>
          <p:cNvSpPr txBox="1"/>
          <p:nvPr/>
        </p:nvSpPr>
        <p:spPr>
          <a:xfrm>
            <a:off x="1834238" y="2388443"/>
            <a:ext cx="356421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800" u="sng">
                <a:solidFill>
                  <a:srgbClr val="BD514D"/>
                </a:solidFill>
                <a:latin typeface="Roboto"/>
                <a:ea typeface="Roboto"/>
                <a:cs typeface="Calibri"/>
              </a:rPr>
              <a:t>01</a:t>
            </a:r>
            <a:endParaRPr lang="en-US" sz="8800" u="sng">
              <a:solidFill>
                <a:srgbClr val="BD514D"/>
              </a:solidFill>
              <a:latin typeface="Roboto"/>
              <a:ea typeface="Roboto"/>
              <a:cs typeface="Roboto"/>
            </a:endParaRPr>
          </a:p>
        </p:txBody>
      </p:sp>
      <p:sp>
        <p:nvSpPr>
          <p:cNvPr id="1127" name="TextBox 1126">
            <a:extLst>
              <a:ext uri="{FF2B5EF4-FFF2-40B4-BE49-F238E27FC236}">
                <a16:creationId xmlns:a16="http://schemas.microsoft.com/office/drawing/2014/main" id="{56524765-7AD2-BBA4-B8C0-A1BC25C8AEDB}"/>
              </a:ext>
            </a:extLst>
          </p:cNvPr>
          <p:cNvSpPr txBox="1"/>
          <p:nvPr/>
        </p:nvSpPr>
        <p:spPr>
          <a:xfrm>
            <a:off x="6454955" y="2374486"/>
            <a:ext cx="310383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800" u="sng">
                <a:solidFill>
                  <a:srgbClr val="BD514D"/>
                </a:solidFill>
                <a:latin typeface="Roboto"/>
                <a:ea typeface="Roboto"/>
                <a:cs typeface="Calibri"/>
              </a:rPr>
              <a:t>02</a:t>
            </a:r>
            <a:endParaRPr lang="en-US" sz="8800" u="sng">
              <a:solidFill>
                <a:srgbClr val="BD514D"/>
              </a:solidFill>
              <a:latin typeface="Roboto"/>
              <a:ea typeface="Roboto"/>
            </a:endParaRPr>
          </a:p>
        </p:txBody>
      </p:sp>
      <p:sp>
        <p:nvSpPr>
          <p:cNvPr id="1128" name="TextBox 1127">
            <a:extLst>
              <a:ext uri="{FF2B5EF4-FFF2-40B4-BE49-F238E27FC236}">
                <a16:creationId xmlns:a16="http://schemas.microsoft.com/office/drawing/2014/main" id="{7C8979A0-02AD-4513-562F-0AF0675742C6}"/>
              </a:ext>
            </a:extLst>
          </p:cNvPr>
          <p:cNvSpPr txBox="1"/>
          <p:nvPr/>
        </p:nvSpPr>
        <p:spPr>
          <a:xfrm>
            <a:off x="10503828" y="2374486"/>
            <a:ext cx="310383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800" u="sng" dirty="0">
                <a:solidFill>
                  <a:srgbClr val="BD514D"/>
                </a:solidFill>
                <a:latin typeface="Roboto"/>
                <a:ea typeface="Roboto"/>
                <a:cs typeface="Calibri"/>
              </a:rPr>
              <a:t>03</a:t>
            </a:r>
            <a:endParaRPr lang="en-US" sz="8800" u="sng" dirty="0">
              <a:solidFill>
                <a:srgbClr val="BD514D"/>
              </a:solidFill>
              <a:latin typeface="Roboto"/>
              <a:ea typeface="Roboto"/>
              <a:cs typeface="Roboto"/>
            </a:endParaRPr>
          </a:p>
        </p:txBody>
      </p:sp>
      <p:sp>
        <p:nvSpPr>
          <p:cNvPr id="1129" name="TextBox 1128">
            <a:extLst>
              <a:ext uri="{FF2B5EF4-FFF2-40B4-BE49-F238E27FC236}">
                <a16:creationId xmlns:a16="http://schemas.microsoft.com/office/drawing/2014/main" id="{A4DAD141-FD31-E506-9AA7-C765135B3484}"/>
              </a:ext>
            </a:extLst>
          </p:cNvPr>
          <p:cNvSpPr txBox="1"/>
          <p:nvPr/>
        </p:nvSpPr>
        <p:spPr>
          <a:xfrm>
            <a:off x="14422591" y="2330340"/>
            <a:ext cx="310383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800" u="sng" dirty="0">
                <a:solidFill>
                  <a:srgbClr val="BD514D"/>
                </a:solidFill>
                <a:cs typeface="Calibri"/>
              </a:rPr>
              <a:t>04</a:t>
            </a:r>
          </a:p>
        </p:txBody>
      </p:sp>
      <p:sp>
        <p:nvSpPr>
          <p:cNvPr id="7" name="TextBox 6">
            <a:extLst>
              <a:ext uri="{FF2B5EF4-FFF2-40B4-BE49-F238E27FC236}">
                <a16:creationId xmlns:a16="http://schemas.microsoft.com/office/drawing/2014/main" id="{EA91BCA1-8F93-B232-409A-76C609868F20}"/>
              </a:ext>
            </a:extLst>
          </p:cNvPr>
          <p:cNvSpPr txBox="1"/>
          <p:nvPr/>
        </p:nvSpPr>
        <p:spPr>
          <a:xfrm>
            <a:off x="5138243" y="3979181"/>
            <a:ext cx="3564211" cy="523220"/>
          </a:xfrm>
          <a:prstGeom prst="rect">
            <a:avLst/>
          </a:prstGeom>
          <a:noFill/>
        </p:spPr>
        <p:txBody>
          <a:bodyPr wrap="square">
            <a:spAutoFit/>
          </a:bodyPr>
          <a:lstStyle/>
          <a:p>
            <a:pPr algn="ctr"/>
            <a:r>
              <a:rPr lang="en-US" sz="2800" b="1" dirty="0">
                <a:latin typeface="Roboto" panose="02000000000000000000" pitchFamily="2" charset="0"/>
                <a:ea typeface="Roboto" panose="02000000000000000000" pitchFamily="2" charset="0"/>
                <a:cs typeface="Roboto" panose="02000000000000000000" pitchFamily="2" charset="0"/>
              </a:rPr>
              <a:t>Train/Test Split</a:t>
            </a:r>
            <a:endParaRPr lang="en-US" sz="2800"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63D485D1-D319-A768-A3C0-097F96467B3B}"/>
              </a:ext>
            </a:extLst>
          </p:cNvPr>
          <p:cNvSpPr txBox="1"/>
          <p:nvPr/>
        </p:nvSpPr>
        <p:spPr>
          <a:xfrm>
            <a:off x="8806745" y="3903709"/>
            <a:ext cx="4406866" cy="1815882"/>
          </a:xfrm>
          <a:prstGeom prst="rect">
            <a:avLst/>
          </a:prstGeom>
          <a:noFill/>
        </p:spPr>
        <p:txBody>
          <a:bodyPr wrap="square">
            <a:spAutoFit/>
          </a:bodyPr>
          <a:lstStyle/>
          <a:p>
            <a:pPr marL="0" lvl="1" algn="ctr"/>
            <a:r>
              <a:rPr lang="en-US" sz="2800" b="1" dirty="0">
                <a:latin typeface="Roboto" panose="02000000000000000000" pitchFamily="2" charset="0"/>
                <a:ea typeface="Roboto" panose="02000000000000000000" pitchFamily="2" charset="0"/>
                <a:cs typeface="Roboto" panose="02000000000000000000" pitchFamily="2" charset="0"/>
              </a:rPr>
              <a:t>      5-Fold Cross Validation</a:t>
            </a:r>
            <a:endParaRPr lang="en-US" sz="2500" b="1" kern="0"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a:p>
            <a:pPr lvl="1" algn="ctr"/>
            <a:endParaRPr lang="en-US" sz="2800" dirty="0">
              <a:latin typeface="Roboto" panose="02000000000000000000" pitchFamily="2" charset="0"/>
              <a:ea typeface="Roboto" panose="02000000000000000000" pitchFamily="2" charset="0"/>
              <a:cs typeface="Roboto" panose="02000000000000000000" pitchFamily="2" charset="0"/>
            </a:endParaRPr>
          </a:p>
          <a:p>
            <a:pPr lvl="1"/>
            <a:r>
              <a:rPr lang="en-US" sz="2800" dirty="0">
                <a:latin typeface="Roboto" panose="02000000000000000000" pitchFamily="2" charset="0"/>
                <a:ea typeface="Roboto" panose="02000000000000000000" pitchFamily="2" charset="0"/>
                <a:cs typeface="Roboto" panose="02000000000000000000" pitchFamily="2" charset="0"/>
              </a:rPr>
              <a:t>   </a:t>
            </a:r>
            <a:endParaRPr lang="en-US" sz="2500" kern="0"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F77A9966-321A-C8AB-F6B4-4E0422F967EB}"/>
              </a:ext>
            </a:extLst>
          </p:cNvPr>
          <p:cNvSpPr txBox="1"/>
          <p:nvPr/>
        </p:nvSpPr>
        <p:spPr>
          <a:xfrm>
            <a:off x="13625875" y="3711349"/>
            <a:ext cx="3467070" cy="2200602"/>
          </a:xfrm>
          <a:prstGeom prst="rect">
            <a:avLst/>
          </a:prstGeom>
          <a:noFill/>
        </p:spPr>
        <p:txBody>
          <a:bodyPr wrap="square">
            <a:spAutoFit/>
          </a:bodyPr>
          <a:lstStyle/>
          <a:p>
            <a:pPr lvl="1"/>
            <a:endParaRPr lang="en-US" sz="2500" kern="0" dirty="0">
              <a:solidFill>
                <a:sysClr val="windowText" lastClr="000000"/>
              </a:solidFill>
            </a:endParaRPr>
          </a:p>
          <a:p>
            <a:pPr marL="0" lvl="1" algn="ctr"/>
            <a:r>
              <a:rPr lang="en-US" sz="2800" b="1" dirty="0"/>
              <a:t>    </a:t>
            </a:r>
            <a:r>
              <a:rPr lang="en-US" sz="2800" b="1" dirty="0">
                <a:latin typeface="Roboto" panose="02000000000000000000" pitchFamily="2" charset="0"/>
                <a:ea typeface="Roboto" panose="02000000000000000000" pitchFamily="2" charset="0"/>
                <a:cs typeface="Roboto" panose="02000000000000000000" pitchFamily="2" charset="0"/>
              </a:rPr>
              <a:t>Evaluation Metric    for Test Set:</a:t>
            </a:r>
          </a:p>
          <a:p>
            <a:pPr marL="0" lvl="1" algn="ctr"/>
            <a:endParaRPr lang="en-US" sz="2800" b="1" dirty="0">
              <a:latin typeface="Roboto" panose="02000000000000000000" pitchFamily="2" charset="0"/>
              <a:ea typeface="Roboto" panose="02000000000000000000" pitchFamily="2" charset="0"/>
              <a:cs typeface="Roboto" panose="02000000000000000000" pitchFamily="2" charset="0"/>
            </a:endParaRPr>
          </a:p>
          <a:p>
            <a:pPr marL="457200" lvl="2"/>
            <a:r>
              <a:rPr lang="en-US" sz="2800" dirty="0">
                <a:latin typeface="Roboto" panose="02000000000000000000" pitchFamily="2" charset="0"/>
                <a:ea typeface="Roboto" panose="02000000000000000000" pitchFamily="2" charset="0"/>
                <a:cs typeface="Roboto" panose="02000000000000000000" pitchFamily="2" charset="0"/>
              </a:rPr>
              <a:t>      Accuracy</a:t>
            </a:r>
          </a:p>
        </p:txBody>
      </p:sp>
      <p:sp>
        <p:nvSpPr>
          <p:cNvPr id="13" name="TextBox 12">
            <a:extLst>
              <a:ext uri="{FF2B5EF4-FFF2-40B4-BE49-F238E27FC236}">
                <a16:creationId xmlns:a16="http://schemas.microsoft.com/office/drawing/2014/main" id="{58B595DB-FD7F-46AD-42AF-E93E5CA94781}"/>
              </a:ext>
            </a:extLst>
          </p:cNvPr>
          <p:cNvSpPr txBox="1"/>
          <p:nvPr/>
        </p:nvSpPr>
        <p:spPr>
          <a:xfrm>
            <a:off x="9879784" y="4811650"/>
            <a:ext cx="3605378" cy="1384995"/>
          </a:xfrm>
          <a:prstGeom prst="rect">
            <a:avLst/>
          </a:prstGeom>
          <a:noFill/>
        </p:spPr>
        <p:txBody>
          <a:bodyPr wrap="square">
            <a:spAutoFit/>
          </a:bodyPr>
          <a:lstStyle/>
          <a:p>
            <a:r>
              <a:rPr lang="en-US" sz="2800" dirty="0">
                <a:latin typeface="Roboto" panose="02000000000000000000" pitchFamily="2" charset="0"/>
                <a:ea typeface="Roboto" panose="02000000000000000000" pitchFamily="2" charset="0"/>
                <a:cs typeface="Roboto" panose="02000000000000000000" pitchFamily="2" charset="0"/>
              </a:rPr>
              <a:t>Evaluation Metrics   for Cross Validation: Macro Precision</a:t>
            </a:r>
          </a:p>
        </p:txBody>
      </p:sp>
      <p:sp>
        <p:nvSpPr>
          <p:cNvPr id="15" name="TextBox 14">
            <a:extLst>
              <a:ext uri="{FF2B5EF4-FFF2-40B4-BE49-F238E27FC236}">
                <a16:creationId xmlns:a16="http://schemas.microsoft.com/office/drawing/2014/main" id="{CC0C624F-1216-67FA-9C5C-F12A7C03497B}"/>
              </a:ext>
            </a:extLst>
          </p:cNvPr>
          <p:cNvSpPr txBox="1"/>
          <p:nvPr/>
        </p:nvSpPr>
        <p:spPr>
          <a:xfrm>
            <a:off x="4778610" y="5051128"/>
            <a:ext cx="4068006" cy="954107"/>
          </a:xfrm>
          <a:prstGeom prst="rect">
            <a:avLst/>
          </a:prstGeom>
          <a:noFill/>
        </p:spPr>
        <p:txBody>
          <a:bodyPr wrap="square">
            <a:spAutoFit/>
          </a:bodyPr>
          <a:lstStyle/>
          <a:p>
            <a:pPr lvl="1" algn="ctr"/>
            <a:r>
              <a:rPr lang="en-US" sz="2800" dirty="0">
                <a:latin typeface="Roboto" panose="02000000000000000000" pitchFamily="2" charset="0"/>
                <a:ea typeface="Roboto" panose="02000000000000000000" pitchFamily="2" charset="0"/>
                <a:cs typeface="Roboto" panose="02000000000000000000" pitchFamily="2" charset="0"/>
              </a:rPr>
              <a:t>Train/ Test Ratio: </a:t>
            </a:r>
          </a:p>
          <a:p>
            <a:pPr lvl="1" algn="ctr"/>
            <a:r>
              <a:rPr lang="en-US" sz="2800" dirty="0">
                <a:latin typeface="Roboto" panose="02000000000000000000" pitchFamily="2" charset="0"/>
                <a:ea typeface="Roboto" panose="02000000000000000000" pitchFamily="2" charset="0"/>
                <a:cs typeface="Roboto" panose="02000000000000000000" pitchFamily="2" charset="0"/>
              </a:rPr>
              <a:t>80%/ 20%</a:t>
            </a:r>
          </a:p>
        </p:txBody>
      </p:sp>
    </p:spTree>
    <p:extLst>
      <p:ext uri="{BB962C8B-B14F-4D97-AF65-F5344CB8AC3E}">
        <p14:creationId xmlns:p14="http://schemas.microsoft.com/office/powerpoint/2010/main" val="772081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8">
            <a:extLst>
              <a:ext uri="{FF2B5EF4-FFF2-40B4-BE49-F238E27FC236}">
                <a16:creationId xmlns:a16="http://schemas.microsoft.com/office/drawing/2014/main" id="{68970E05-2BB5-3D34-34AB-AEEC4BC186E6}"/>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3" name="TextBox 2">
            <a:extLst>
              <a:ext uri="{FF2B5EF4-FFF2-40B4-BE49-F238E27FC236}">
                <a16:creationId xmlns:a16="http://schemas.microsoft.com/office/drawing/2014/main" id="{2ED0F8EE-E54E-0102-24ED-68EFA7DF396B}"/>
              </a:ext>
            </a:extLst>
          </p:cNvPr>
          <p:cNvSpPr txBox="1"/>
          <p:nvPr/>
        </p:nvSpPr>
        <p:spPr>
          <a:xfrm>
            <a:off x="980767" y="525213"/>
            <a:ext cx="11320817" cy="646331"/>
          </a:xfrm>
          <a:prstGeom prst="rect">
            <a:avLst/>
          </a:prstGeom>
          <a:noFill/>
        </p:spPr>
        <p:txBody>
          <a:bodyPr wrap="square" lIns="91440" tIns="45720" rIns="91440" bIns="45720" rtlCol="0" anchor="t">
            <a:spAutoFit/>
          </a:bodyPr>
          <a:lstStyle/>
          <a:p>
            <a:r>
              <a:rPr lang="en-US" sz="3600" b="1" spc="-105">
                <a:solidFill>
                  <a:srgbClr val="CC3300"/>
                </a:solidFill>
                <a:latin typeface="Arial"/>
                <a:ea typeface="+mj-ea"/>
                <a:cs typeface="Arial"/>
              </a:rPr>
              <a:t>Machine Learning --- Modeling Results</a:t>
            </a:r>
            <a:endParaRPr lang="en-US" sz="2800" b="1" spc="-105">
              <a:solidFill>
                <a:srgbClr val="CC3300"/>
              </a:solidFill>
              <a:latin typeface="Arial"/>
              <a:ea typeface="+mj-ea"/>
              <a:cs typeface="Arial"/>
            </a:endParaRPr>
          </a:p>
        </p:txBody>
      </p:sp>
      <p:sp>
        <p:nvSpPr>
          <p:cNvPr id="33" name="Content Placeholder 1">
            <a:extLst>
              <a:ext uri="{FF2B5EF4-FFF2-40B4-BE49-F238E27FC236}">
                <a16:creationId xmlns:a16="http://schemas.microsoft.com/office/drawing/2014/main" id="{3AD845A5-6B54-7C96-2F27-08893420E0E3}"/>
              </a:ext>
            </a:extLst>
          </p:cNvPr>
          <p:cNvSpPr txBox="1">
            <a:spLocks/>
          </p:cNvSpPr>
          <p:nvPr/>
        </p:nvSpPr>
        <p:spPr>
          <a:xfrm>
            <a:off x="1414761" y="1928807"/>
            <a:ext cx="8287718" cy="4628797"/>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lvl="1" indent="-285750">
              <a:buFont typeface="Arial" panose="020B0604020202020204" pitchFamily="34" charset="0"/>
              <a:buChar char="•"/>
            </a:pPr>
            <a:r>
              <a:rPr lang="en-US" sz="2800" b="1" dirty="0"/>
              <a:t>5-Fold Cross Validation AUC:</a:t>
            </a:r>
          </a:p>
          <a:p>
            <a:pPr lvl="1" indent="-285750">
              <a:buFont typeface="Arial" panose="020B0604020202020204" pitchFamily="34" charset="0"/>
              <a:buChar char="•"/>
            </a:pPr>
            <a:endParaRPr lang="en-US" b="1" kern="0" dirty="0">
              <a:solidFill>
                <a:schemeClr val="tx1"/>
              </a:solidFill>
            </a:endParaRPr>
          </a:p>
          <a:p>
            <a:pPr lvl="1" indent="-285750">
              <a:buFont typeface="Arial" panose="020B0604020202020204" pitchFamily="34" charset="0"/>
              <a:buChar char="•"/>
            </a:pPr>
            <a:endParaRPr lang="en-US" b="1" kern="0" dirty="0">
              <a:solidFill>
                <a:schemeClr val="tx1"/>
              </a:solidFill>
            </a:endParaRPr>
          </a:p>
          <a:p>
            <a:pPr marL="117286" lvl="1"/>
            <a:endParaRPr lang="en-US" b="1" kern="0" dirty="0">
              <a:solidFill>
                <a:schemeClr val="tx1"/>
              </a:solidFill>
            </a:endParaRPr>
          </a:p>
          <a:p>
            <a:pPr marL="171450" lvl="1"/>
            <a:endParaRPr lang="en-US" b="1" kern="0" dirty="0">
              <a:solidFill>
                <a:schemeClr val="tx1"/>
              </a:solidFill>
            </a:endParaRPr>
          </a:p>
          <a:p>
            <a:pPr lvl="1" indent="-285750">
              <a:buFont typeface="Arial" panose="020B0604020202020204" pitchFamily="34" charset="0"/>
              <a:buChar char="•"/>
            </a:pPr>
            <a:endParaRPr lang="en-US" b="1" kern="0" dirty="0">
              <a:solidFill>
                <a:schemeClr val="tx1"/>
              </a:solidFill>
            </a:endParaRPr>
          </a:p>
          <a:p>
            <a:pPr lvl="1" indent="-285750">
              <a:buFont typeface="Arial" panose="020B0604020202020204" pitchFamily="34" charset="0"/>
              <a:buChar char="•"/>
            </a:pPr>
            <a:endParaRPr lang="en-US" b="1" kern="0" dirty="0">
              <a:solidFill>
                <a:schemeClr val="tx1"/>
              </a:solidFill>
            </a:endParaRPr>
          </a:p>
          <a:p>
            <a:pPr lvl="1" indent="-285750">
              <a:buFont typeface="Arial" panose="020B0604020202020204" pitchFamily="34" charset="0"/>
              <a:buChar char="•"/>
            </a:pPr>
            <a:endParaRPr lang="en-US" b="1" kern="0" dirty="0">
              <a:solidFill>
                <a:schemeClr val="tx1"/>
              </a:solidFill>
            </a:endParaRPr>
          </a:p>
          <a:p>
            <a:pPr lvl="1" indent="-285750">
              <a:buFont typeface="Arial" panose="020B0604020202020204" pitchFamily="34" charset="0"/>
              <a:buChar char="•"/>
            </a:pPr>
            <a:endParaRPr lang="en-US" b="1" kern="0" dirty="0">
              <a:solidFill>
                <a:schemeClr val="tx1"/>
              </a:solidFill>
            </a:endParaRPr>
          </a:p>
          <a:p>
            <a:pPr lvl="1" indent="-285750">
              <a:buFont typeface="Arial" panose="020B0604020202020204" pitchFamily="34" charset="0"/>
              <a:buChar char="•"/>
            </a:pPr>
            <a:endParaRPr lang="en-US" b="1" kern="0" dirty="0">
              <a:solidFill>
                <a:schemeClr val="tx1"/>
              </a:solidFill>
            </a:endParaRPr>
          </a:p>
          <a:p>
            <a:pPr lvl="1" indent="-285750">
              <a:buFont typeface="Arial" panose="020B0604020202020204" pitchFamily="34" charset="0"/>
              <a:buChar char="•"/>
            </a:pPr>
            <a:endParaRPr lang="en-US" b="1" kern="0" dirty="0">
              <a:solidFill>
                <a:schemeClr val="tx1"/>
              </a:solidFill>
            </a:endParaRPr>
          </a:p>
        </p:txBody>
      </p:sp>
      <p:graphicFrame>
        <p:nvGraphicFramePr>
          <p:cNvPr id="34" name="Table 33">
            <a:extLst>
              <a:ext uri="{FF2B5EF4-FFF2-40B4-BE49-F238E27FC236}">
                <a16:creationId xmlns:a16="http://schemas.microsoft.com/office/drawing/2014/main" id="{450BB9D5-37CF-9D50-7FB0-7CFACEDBCD3F}"/>
              </a:ext>
            </a:extLst>
          </p:cNvPr>
          <p:cNvGraphicFramePr>
            <a:graphicFrameLocks noGrp="1"/>
          </p:cNvGraphicFramePr>
          <p:nvPr>
            <p:extLst>
              <p:ext uri="{D42A27DB-BD31-4B8C-83A1-F6EECF244321}">
                <p14:modId xmlns:p14="http://schemas.microsoft.com/office/powerpoint/2010/main" val="2361217889"/>
              </p:ext>
            </p:extLst>
          </p:nvPr>
        </p:nvGraphicFramePr>
        <p:xfrm>
          <a:off x="3555917" y="2774397"/>
          <a:ext cx="10147204" cy="2369103"/>
        </p:xfrm>
        <a:graphic>
          <a:graphicData uri="http://schemas.openxmlformats.org/drawingml/2006/table">
            <a:tbl>
              <a:tblPr firstRow="1" bandRow="1">
                <a:tableStyleId>{21E4AEA4-8DFA-4A89-87EB-49C32662AFE0}</a:tableStyleId>
              </a:tblPr>
              <a:tblGrid>
                <a:gridCol w="2536801">
                  <a:extLst>
                    <a:ext uri="{9D8B030D-6E8A-4147-A177-3AD203B41FA5}">
                      <a16:colId xmlns:a16="http://schemas.microsoft.com/office/drawing/2014/main" val="4057020672"/>
                    </a:ext>
                  </a:extLst>
                </a:gridCol>
                <a:gridCol w="2536801">
                  <a:extLst>
                    <a:ext uri="{9D8B030D-6E8A-4147-A177-3AD203B41FA5}">
                      <a16:colId xmlns:a16="http://schemas.microsoft.com/office/drawing/2014/main" val="3749391006"/>
                    </a:ext>
                  </a:extLst>
                </a:gridCol>
                <a:gridCol w="2536801">
                  <a:extLst>
                    <a:ext uri="{9D8B030D-6E8A-4147-A177-3AD203B41FA5}">
                      <a16:colId xmlns:a16="http://schemas.microsoft.com/office/drawing/2014/main" val="1251836870"/>
                    </a:ext>
                  </a:extLst>
                </a:gridCol>
                <a:gridCol w="2536801">
                  <a:extLst>
                    <a:ext uri="{9D8B030D-6E8A-4147-A177-3AD203B41FA5}">
                      <a16:colId xmlns:a16="http://schemas.microsoft.com/office/drawing/2014/main" val="3708844161"/>
                    </a:ext>
                  </a:extLst>
                </a:gridCol>
              </a:tblGrid>
              <a:tr h="1256286">
                <a:tc>
                  <a:txBody>
                    <a:bodyPr/>
                    <a:lstStyle/>
                    <a:p>
                      <a:pPr algn="l"/>
                      <a:r>
                        <a:rPr lang="en-US" sz="2000"/>
                        <a:t>Train Performance</a:t>
                      </a:r>
                    </a:p>
                  </a:txBody>
                  <a:tcPr anchor="ctr"/>
                </a:tc>
                <a:tc>
                  <a:txBody>
                    <a:bodyPr/>
                    <a:lstStyle/>
                    <a:p>
                      <a:pPr algn="ctr"/>
                      <a:r>
                        <a:rPr lang="en-US" sz="2000"/>
                        <a:t>Logistic Regression</a:t>
                      </a:r>
                    </a:p>
                  </a:txBody>
                  <a:tcPr anchor="ctr"/>
                </a:tc>
                <a:tc>
                  <a:txBody>
                    <a:bodyPr/>
                    <a:lstStyle/>
                    <a:p>
                      <a:pPr marL="0" marR="0" lvl="0" indent="0" algn="ctr" defTabSz="1218428"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rgbClr val="FFFFFF"/>
                          </a:solidFill>
                          <a:effectLst/>
                          <a:uLnTx/>
                          <a:uFillTx/>
                        </a:rPr>
                        <a:t>Random Forests</a:t>
                      </a:r>
                      <a:endParaRPr kumimoji="0" lang="en-US" sz="2000" b="1" i="0" u="none" strike="noStrike" kern="1200" cap="none" spc="0" normalizeH="0" baseline="0" noProof="0">
                        <a:ln>
                          <a:noFill/>
                        </a:ln>
                        <a:solidFill>
                          <a:srgbClr val="FFFFFF"/>
                        </a:solidFill>
                        <a:effectLst/>
                        <a:uLnTx/>
                        <a:uFillTx/>
                        <a:latin typeface="+mn-lt"/>
                        <a:ea typeface="+mn-ea"/>
                        <a:cs typeface="+mn-cs"/>
                      </a:endParaRPr>
                    </a:p>
                  </a:txBody>
                  <a:tcPr anchor="ctr"/>
                </a:tc>
                <a:tc>
                  <a:txBody>
                    <a:bodyPr/>
                    <a:lstStyle/>
                    <a:p>
                      <a:pPr marL="0" marR="0" lvl="0" indent="0" algn="ctr" defTabSz="1218428"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a:ln>
                            <a:noFill/>
                          </a:ln>
                          <a:solidFill>
                            <a:srgbClr val="FFFFFF"/>
                          </a:solidFill>
                          <a:effectLst/>
                          <a:uLnTx/>
                          <a:uFillTx/>
                        </a:rPr>
                        <a:t>XGBoost</a:t>
                      </a:r>
                      <a:endParaRPr kumimoji="0" lang="en-US" sz="2000" b="1" i="0" u="none" strike="noStrike" kern="1200" cap="none" spc="0" normalizeH="0" baseline="0">
                        <a:ln>
                          <a:noFill/>
                        </a:ln>
                        <a:solidFill>
                          <a:srgbClr val="FFFFFF"/>
                        </a:solidFill>
                        <a:effectLst/>
                        <a:uLnTx/>
                        <a:uFillTx/>
                        <a:latin typeface="+mn-lt"/>
                        <a:ea typeface="+mn-ea"/>
                        <a:cs typeface="+mn-cs"/>
                      </a:endParaRPr>
                    </a:p>
                  </a:txBody>
                  <a:tcPr anchor="ctr"/>
                </a:tc>
                <a:extLst>
                  <a:ext uri="{0D108BD9-81ED-4DB2-BD59-A6C34878D82A}">
                    <a16:rowId xmlns:a16="http://schemas.microsoft.com/office/drawing/2014/main" val="3982492302"/>
                  </a:ext>
                </a:extLst>
              </a:tr>
              <a:tr h="1112817">
                <a:tc>
                  <a:txBody>
                    <a:bodyPr/>
                    <a:lstStyle/>
                    <a:p>
                      <a:pPr algn="l"/>
                      <a:r>
                        <a:rPr lang="en-US" sz="2000" b="1"/>
                        <a:t>Macro Precision</a:t>
                      </a:r>
                    </a:p>
                  </a:txBody>
                  <a:tcPr anchor="ctr"/>
                </a:tc>
                <a:tc>
                  <a:txBody>
                    <a:bodyPr/>
                    <a:lstStyle/>
                    <a:p>
                      <a:pPr algn="ctr"/>
                      <a:r>
                        <a:rPr lang="en-US" altLang="zh-CN" sz="2000" kern="1200">
                          <a:solidFill>
                            <a:schemeClr val="dk1"/>
                          </a:solidFill>
                        </a:rPr>
                        <a:t>57.7%</a:t>
                      </a:r>
                      <a:endParaRPr lang="en-US" sz="2000" kern="1200">
                        <a:solidFill>
                          <a:schemeClr val="dk1"/>
                        </a:solidFill>
                        <a:latin typeface="+mn-lt"/>
                        <a:ea typeface="+mn-ea"/>
                        <a:cs typeface="+mn-cs"/>
                      </a:endParaRPr>
                    </a:p>
                  </a:txBody>
                  <a:tcPr anchor="ctr"/>
                </a:tc>
                <a:tc>
                  <a:txBody>
                    <a:bodyPr/>
                    <a:lstStyle/>
                    <a:p>
                      <a:pPr algn="ctr"/>
                      <a:r>
                        <a:rPr lang="en-US" sz="2000" kern="1200">
                          <a:solidFill>
                            <a:schemeClr val="dk1"/>
                          </a:solidFill>
                          <a:latin typeface="+mn-lt"/>
                          <a:ea typeface="+mn-ea"/>
                          <a:cs typeface="+mn-cs"/>
                        </a:rPr>
                        <a:t>60.8%</a:t>
                      </a:r>
                    </a:p>
                  </a:txBody>
                  <a:tcPr anchor="ctr"/>
                </a:tc>
                <a:tc>
                  <a:txBody>
                    <a:bodyPr/>
                    <a:lstStyle/>
                    <a:p>
                      <a:pPr marL="0" algn="ctr"/>
                      <a:r>
                        <a:rPr lang="en-US" sz="2000" b="1" kern="1200">
                          <a:solidFill>
                            <a:schemeClr val="dk1"/>
                          </a:solidFill>
                          <a:latin typeface="+mn-lt"/>
                          <a:ea typeface="+mn-ea"/>
                          <a:cs typeface="+mn-cs"/>
                        </a:rPr>
                        <a:t>61.8%</a:t>
                      </a:r>
                    </a:p>
                  </a:txBody>
                  <a:tcPr anchor="ctr"/>
                </a:tc>
                <a:extLst>
                  <a:ext uri="{0D108BD9-81ED-4DB2-BD59-A6C34878D82A}">
                    <a16:rowId xmlns:a16="http://schemas.microsoft.com/office/drawing/2014/main" val="3236444639"/>
                  </a:ext>
                </a:extLst>
              </a:tr>
            </a:tbl>
          </a:graphicData>
        </a:graphic>
      </p:graphicFrame>
      <p:graphicFrame>
        <p:nvGraphicFramePr>
          <p:cNvPr id="52" name="Table 51">
            <a:extLst>
              <a:ext uri="{FF2B5EF4-FFF2-40B4-BE49-F238E27FC236}">
                <a16:creationId xmlns:a16="http://schemas.microsoft.com/office/drawing/2014/main" id="{BB6BA835-F808-7C1D-6E73-EDCB99B8B201}"/>
              </a:ext>
            </a:extLst>
          </p:cNvPr>
          <p:cNvGraphicFramePr>
            <a:graphicFrameLocks noGrp="1"/>
          </p:cNvGraphicFramePr>
          <p:nvPr>
            <p:extLst>
              <p:ext uri="{D42A27DB-BD31-4B8C-83A1-F6EECF244321}">
                <p14:modId xmlns:p14="http://schemas.microsoft.com/office/powerpoint/2010/main" val="2685637401"/>
              </p:ext>
            </p:extLst>
          </p:nvPr>
        </p:nvGraphicFramePr>
        <p:xfrm>
          <a:off x="6092718" y="6761489"/>
          <a:ext cx="5073602" cy="2369103"/>
        </p:xfrm>
        <a:graphic>
          <a:graphicData uri="http://schemas.openxmlformats.org/drawingml/2006/table">
            <a:tbl>
              <a:tblPr firstRow="1" bandRow="1">
                <a:tableStyleId>{21E4AEA4-8DFA-4A89-87EB-49C32662AFE0}</a:tableStyleId>
              </a:tblPr>
              <a:tblGrid>
                <a:gridCol w="2536801">
                  <a:extLst>
                    <a:ext uri="{9D8B030D-6E8A-4147-A177-3AD203B41FA5}">
                      <a16:colId xmlns:a16="http://schemas.microsoft.com/office/drawing/2014/main" val="4057020672"/>
                    </a:ext>
                  </a:extLst>
                </a:gridCol>
                <a:gridCol w="2536801">
                  <a:extLst>
                    <a:ext uri="{9D8B030D-6E8A-4147-A177-3AD203B41FA5}">
                      <a16:colId xmlns:a16="http://schemas.microsoft.com/office/drawing/2014/main" val="3708844161"/>
                    </a:ext>
                  </a:extLst>
                </a:gridCol>
              </a:tblGrid>
              <a:tr h="1256286">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000"/>
                        <a:t>Test Performance</a:t>
                      </a:r>
                    </a:p>
                  </a:txBody>
                  <a:tcPr anchor="ctr"/>
                </a:tc>
                <a:tc>
                  <a:txBody>
                    <a:bodyPr/>
                    <a:lstStyle/>
                    <a:p>
                      <a:pPr marL="0" marR="0" lvl="0" indent="0" algn="ctr" defTabSz="1218428"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a:ln>
                            <a:noFill/>
                          </a:ln>
                          <a:solidFill>
                            <a:srgbClr val="FFFFFF"/>
                          </a:solidFill>
                          <a:effectLst/>
                          <a:uLnTx/>
                          <a:uFillTx/>
                        </a:rPr>
                        <a:t>XGBoost</a:t>
                      </a:r>
                      <a:endParaRPr kumimoji="0" lang="en-US" sz="2000" b="1" i="0" u="none" strike="noStrike" kern="1200" cap="none" spc="0" normalizeH="0" baseline="0">
                        <a:ln>
                          <a:noFill/>
                        </a:ln>
                        <a:solidFill>
                          <a:srgbClr val="FFFFFF"/>
                        </a:solidFill>
                        <a:effectLst/>
                        <a:uLnTx/>
                        <a:uFillTx/>
                        <a:latin typeface="+mn-lt"/>
                        <a:ea typeface="+mn-ea"/>
                        <a:cs typeface="+mn-cs"/>
                      </a:endParaRPr>
                    </a:p>
                  </a:txBody>
                  <a:tcPr anchor="ctr"/>
                </a:tc>
                <a:extLst>
                  <a:ext uri="{0D108BD9-81ED-4DB2-BD59-A6C34878D82A}">
                    <a16:rowId xmlns:a16="http://schemas.microsoft.com/office/drawing/2014/main" val="3982492302"/>
                  </a:ext>
                </a:extLst>
              </a:tr>
              <a:tr h="1112817">
                <a:tc>
                  <a:txBody>
                    <a:bodyPr/>
                    <a:lstStyle/>
                    <a:p>
                      <a:pPr algn="l"/>
                      <a:r>
                        <a:rPr lang="en-US" sz="2000" b="1"/>
                        <a:t>Macro Precision</a:t>
                      </a:r>
                    </a:p>
                  </a:txBody>
                  <a:tcPr anchor="ctr"/>
                </a:tc>
                <a:tc>
                  <a:txBody>
                    <a:bodyPr/>
                    <a:lstStyle/>
                    <a:p>
                      <a:pPr marL="0" algn="ctr"/>
                      <a:r>
                        <a:rPr lang="en-US" sz="2000" b="1" kern="1200">
                          <a:solidFill>
                            <a:schemeClr val="dk1"/>
                          </a:solidFill>
                          <a:latin typeface="+mn-lt"/>
                          <a:ea typeface="+mn-ea"/>
                          <a:cs typeface="+mn-cs"/>
                        </a:rPr>
                        <a:t>61.1%</a:t>
                      </a:r>
                    </a:p>
                  </a:txBody>
                  <a:tcPr anchor="ctr"/>
                </a:tc>
                <a:extLst>
                  <a:ext uri="{0D108BD9-81ED-4DB2-BD59-A6C34878D82A}">
                    <a16:rowId xmlns:a16="http://schemas.microsoft.com/office/drawing/2014/main" val="3236444639"/>
                  </a:ext>
                </a:extLst>
              </a:tr>
            </a:tbl>
          </a:graphicData>
        </a:graphic>
      </p:graphicFrame>
      <p:sp>
        <p:nvSpPr>
          <p:cNvPr id="55" name="Down Arrow 54">
            <a:extLst>
              <a:ext uri="{FF2B5EF4-FFF2-40B4-BE49-F238E27FC236}">
                <a16:creationId xmlns:a16="http://schemas.microsoft.com/office/drawing/2014/main" id="{21F28F2A-AF0C-1046-C617-283B5479DD16}"/>
              </a:ext>
            </a:extLst>
          </p:cNvPr>
          <p:cNvSpPr/>
          <p:nvPr/>
        </p:nvSpPr>
        <p:spPr>
          <a:xfrm>
            <a:off x="8384820" y="5347385"/>
            <a:ext cx="489398" cy="1068946"/>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4" descr="Precision vs. Recall: Differences, Use Cases &amp; Evaluation">
            <a:extLst>
              <a:ext uri="{FF2B5EF4-FFF2-40B4-BE49-F238E27FC236}">
                <a16:creationId xmlns:a16="http://schemas.microsoft.com/office/drawing/2014/main" id="{B9DFC26F-3AEC-291F-6F43-8ECFC4BEA0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8373" y="5568952"/>
            <a:ext cx="3951318" cy="5632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What is precision, Recall, Accuracy and F1-score? - Nomidl">
            <a:extLst>
              <a:ext uri="{FF2B5EF4-FFF2-40B4-BE49-F238E27FC236}">
                <a16:creationId xmlns:a16="http://schemas.microsoft.com/office/drawing/2014/main" id="{DBE7B3B2-CBDA-ED8A-CFF1-277C70D59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178" y="5283405"/>
            <a:ext cx="3314426" cy="127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471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DAF5F-24E3-AD81-DAFA-A3E461198A3A}"/>
              </a:ext>
            </a:extLst>
          </p:cNvPr>
          <p:cNvPicPr>
            <a:picLocks noChangeAspect="1"/>
          </p:cNvPicPr>
          <p:nvPr/>
        </p:nvPicPr>
        <p:blipFill>
          <a:blip r:embed="rId2"/>
          <a:stretch>
            <a:fillRect/>
          </a:stretch>
        </p:blipFill>
        <p:spPr>
          <a:xfrm>
            <a:off x="0" y="1914859"/>
            <a:ext cx="18287999" cy="8372141"/>
          </a:xfrm>
          <a:prstGeom prst="rect">
            <a:avLst/>
          </a:prstGeom>
          <a:noFill/>
        </p:spPr>
      </p:pic>
      <p:sp>
        <p:nvSpPr>
          <p:cNvPr id="4" name="object 8">
            <a:extLst>
              <a:ext uri="{FF2B5EF4-FFF2-40B4-BE49-F238E27FC236}">
                <a16:creationId xmlns:a16="http://schemas.microsoft.com/office/drawing/2014/main" id="{CB626C6E-7A21-5BD5-41F5-B01B4609EBD6}"/>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5" name="object 12">
            <a:extLst>
              <a:ext uri="{FF2B5EF4-FFF2-40B4-BE49-F238E27FC236}">
                <a16:creationId xmlns:a16="http://schemas.microsoft.com/office/drawing/2014/main" id="{29D43231-7784-11E4-15D9-55342974C2CC}"/>
              </a:ext>
            </a:extLst>
          </p:cNvPr>
          <p:cNvSpPr txBox="1">
            <a:spLocks/>
          </p:cNvSpPr>
          <p:nvPr/>
        </p:nvSpPr>
        <p:spPr>
          <a:xfrm>
            <a:off x="685800" y="489683"/>
            <a:ext cx="8554720" cy="574040"/>
          </a:xfrm>
          <a:prstGeom prst="rect">
            <a:avLst/>
          </a:prstGeom>
        </p:spPr>
        <p:txBody>
          <a:bodyPr vert="horz" wrap="square" lIns="0" tIns="12700" rIns="0" bIns="0" rtlCol="0" anchor="t">
            <a:spAutoFit/>
          </a:bodyPr>
          <a:lstStyle>
            <a:lvl1pPr>
              <a:defRPr>
                <a:latin typeface="+mj-lt"/>
                <a:ea typeface="+mj-ea"/>
                <a:cs typeface="+mj-cs"/>
              </a:defRPr>
            </a:lvl1pPr>
          </a:lstStyle>
          <a:p>
            <a:pPr marL="12700">
              <a:spcBef>
                <a:spcPts val="100"/>
              </a:spcBef>
            </a:pPr>
            <a:r>
              <a:rPr lang="en-US" altLang="zh-CN" sz="3600" b="1" kern="0" spc="-105">
                <a:solidFill>
                  <a:srgbClr val="C00000"/>
                </a:solidFill>
                <a:latin typeface="Arial"/>
                <a:ea typeface="宋体"/>
                <a:cs typeface="Arial"/>
              </a:rPr>
              <a:t>Recommendation---</a:t>
            </a:r>
            <a:r>
              <a:rPr lang="en-US" altLang="zh-CN" sz="2800" b="1" kern="0" spc="-105">
                <a:solidFill>
                  <a:srgbClr val="C00000"/>
                </a:solidFill>
                <a:latin typeface="Arial"/>
                <a:ea typeface="宋体"/>
                <a:cs typeface="Arial"/>
              </a:rPr>
              <a:t>Business Strategy</a:t>
            </a:r>
            <a:endParaRPr lang="en-US" altLang="zh-CN" sz="2800" b="1" kern="0" spc="-105">
              <a:solidFill>
                <a:srgbClr val="C00000"/>
              </a:solidFill>
              <a:latin typeface="Arial" panose="020B0604020202020204" pitchFamily="34" charset="0"/>
              <a:ea typeface="宋体"/>
              <a:cs typeface="Arial" panose="020B0604020202020204" pitchFamily="34" charset="0"/>
            </a:endParaRPr>
          </a:p>
        </p:txBody>
      </p:sp>
      <p:sp>
        <p:nvSpPr>
          <p:cNvPr id="7" name="TextBox 6">
            <a:extLst>
              <a:ext uri="{FF2B5EF4-FFF2-40B4-BE49-F238E27FC236}">
                <a16:creationId xmlns:a16="http://schemas.microsoft.com/office/drawing/2014/main" id="{FBDFC574-D5B3-097D-DBA3-DA7B3191F2B5}"/>
              </a:ext>
            </a:extLst>
          </p:cNvPr>
          <p:cNvSpPr txBox="1"/>
          <p:nvPr/>
        </p:nvSpPr>
        <p:spPr>
          <a:xfrm>
            <a:off x="1358086" y="2966814"/>
            <a:ext cx="4210047" cy="1938992"/>
          </a:xfrm>
          <a:prstGeom prst="rect">
            <a:avLst/>
          </a:prstGeom>
          <a:noFill/>
        </p:spPr>
        <p:txBody>
          <a:bodyPr wrap="square" lIns="91440" tIns="45720" rIns="91440" bIns="45720" anchor="t">
            <a:spAutoFit/>
          </a:bodyPr>
          <a:lstStyle/>
          <a:p>
            <a:r>
              <a:rPr lang="en-US" sz="2400" b="1" dirty="0">
                <a:solidFill>
                  <a:schemeClr val="bg1"/>
                </a:solidFill>
                <a:highlight>
                  <a:srgbClr val="000000"/>
                </a:highlight>
                <a:latin typeface="Roboto" panose="02000000000000000000" pitchFamily="2" charset="0"/>
                <a:ea typeface="Roboto" panose="02000000000000000000" pitchFamily="2" charset="0"/>
                <a:cs typeface="Roboto" panose="02000000000000000000" pitchFamily="2" charset="0"/>
              </a:rPr>
              <a:t>Focusing on expanding the residential load management program and promoting it in multi-family buildings to attract more enrollments. </a:t>
            </a:r>
          </a:p>
        </p:txBody>
      </p:sp>
      <p:sp>
        <p:nvSpPr>
          <p:cNvPr id="10" name="TextBox 9">
            <a:extLst>
              <a:ext uri="{FF2B5EF4-FFF2-40B4-BE49-F238E27FC236}">
                <a16:creationId xmlns:a16="http://schemas.microsoft.com/office/drawing/2014/main" id="{E5A37FBA-A2B9-7A21-9D75-A963F8F9ABD9}"/>
              </a:ext>
            </a:extLst>
          </p:cNvPr>
          <p:cNvSpPr txBox="1"/>
          <p:nvPr/>
        </p:nvSpPr>
        <p:spPr>
          <a:xfrm>
            <a:off x="13483713" y="2851066"/>
            <a:ext cx="4395019" cy="1569660"/>
          </a:xfrm>
          <a:prstGeom prst="rect">
            <a:avLst/>
          </a:prstGeom>
          <a:noFill/>
        </p:spPr>
        <p:txBody>
          <a:bodyPr wrap="square">
            <a:spAutoFit/>
          </a:bodyPr>
          <a:lstStyle/>
          <a:p>
            <a:r>
              <a:rPr lang="en-US" sz="2400" b="1" dirty="0">
                <a:solidFill>
                  <a:schemeClr val="bg1"/>
                </a:solidFill>
                <a:highlight>
                  <a:srgbClr val="000000"/>
                </a:highlight>
                <a:latin typeface="Roboto" panose="02000000000000000000" pitchFamily="2" charset="0"/>
                <a:ea typeface="Roboto" panose="02000000000000000000" pitchFamily="2" charset="0"/>
                <a:cs typeface="Roboto" panose="02000000000000000000" pitchFamily="2" charset="0"/>
              </a:rPr>
              <a:t>Leveraging the voice channel to offer quick and easy transactions that cater to customer preferences. </a:t>
            </a:r>
          </a:p>
        </p:txBody>
      </p:sp>
      <p:sp>
        <p:nvSpPr>
          <p:cNvPr id="12" name="TextBox 11">
            <a:extLst>
              <a:ext uri="{FF2B5EF4-FFF2-40B4-BE49-F238E27FC236}">
                <a16:creationId xmlns:a16="http://schemas.microsoft.com/office/drawing/2014/main" id="{5CE79647-FB53-9F9E-AEDB-35E0C3E0DA23}"/>
              </a:ext>
            </a:extLst>
          </p:cNvPr>
          <p:cNvSpPr txBox="1"/>
          <p:nvPr/>
        </p:nvSpPr>
        <p:spPr>
          <a:xfrm>
            <a:off x="1238866" y="7600130"/>
            <a:ext cx="3565422" cy="1938992"/>
          </a:xfrm>
          <a:prstGeom prst="rect">
            <a:avLst/>
          </a:prstGeom>
          <a:noFill/>
        </p:spPr>
        <p:txBody>
          <a:bodyPr wrap="square">
            <a:spAutoFit/>
          </a:bodyPr>
          <a:lstStyle/>
          <a:p>
            <a:r>
              <a:rPr lang="en-US" sz="2400" b="1" dirty="0">
                <a:solidFill>
                  <a:schemeClr val="bg1"/>
                </a:solidFill>
                <a:highlight>
                  <a:srgbClr val="000000"/>
                </a:highlight>
                <a:latin typeface="Roboto" panose="02000000000000000000" pitchFamily="2" charset="0"/>
                <a:ea typeface="Roboto" panose="02000000000000000000" pitchFamily="2" charset="0"/>
                <a:cs typeface="Roboto" panose="02000000000000000000" pitchFamily="2" charset="0"/>
              </a:rPr>
              <a:t>Reducing its mail solicitation efforts and advocating more on social media platforms to gain higher visibility.</a:t>
            </a:r>
          </a:p>
        </p:txBody>
      </p:sp>
      <p:sp>
        <p:nvSpPr>
          <p:cNvPr id="14" name="TextBox 13">
            <a:extLst>
              <a:ext uri="{FF2B5EF4-FFF2-40B4-BE49-F238E27FC236}">
                <a16:creationId xmlns:a16="http://schemas.microsoft.com/office/drawing/2014/main" id="{D5E4AA2B-718C-B88E-60AF-1843DE246075}"/>
              </a:ext>
            </a:extLst>
          </p:cNvPr>
          <p:cNvSpPr txBox="1"/>
          <p:nvPr/>
        </p:nvSpPr>
        <p:spPr>
          <a:xfrm>
            <a:off x="13483713" y="7600130"/>
            <a:ext cx="4804286" cy="2308324"/>
          </a:xfrm>
          <a:prstGeom prst="rect">
            <a:avLst/>
          </a:prstGeom>
          <a:noFill/>
        </p:spPr>
        <p:txBody>
          <a:bodyPr wrap="square">
            <a:spAutoFit/>
          </a:bodyPr>
          <a:lstStyle/>
          <a:p>
            <a:r>
              <a:rPr lang="en-US" sz="2400" b="1" dirty="0">
                <a:solidFill>
                  <a:schemeClr val="bg1"/>
                </a:solidFill>
                <a:highlight>
                  <a:srgbClr val="000000"/>
                </a:highlight>
                <a:latin typeface="Roboto" panose="02000000000000000000" pitchFamily="2" charset="0"/>
                <a:ea typeface="Roboto" panose="02000000000000000000" pitchFamily="2" charset="0"/>
                <a:cs typeface="Roboto" panose="02000000000000000000" pitchFamily="2" charset="0"/>
              </a:rPr>
              <a:t>Tailoring its marketing campaigns to target the 55-64 age group, males, and the most common business types and occupations identified in the analysis</a:t>
            </a:r>
          </a:p>
        </p:txBody>
      </p:sp>
      <p:sp>
        <p:nvSpPr>
          <p:cNvPr id="16" name="TextBox 15">
            <a:extLst>
              <a:ext uri="{FF2B5EF4-FFF2-40B4-BE49-F238E27FC236}">
                <a16:creationId xmlns:a16="http://schemas.microsoft.com/office/drawing/2014/main" id="{39CCBB43-ACB5-1D73-05EC-C2042B2B306C}"/>
              </a:ext>
            </a:extLst>
          </p:cNvPr>
          <p:cNvSpPr txBox="1"/>
          <p:nvPr/>
        </p:nvSpPr>
        <p:spPr>
          <a:xfrm>
            <a:off x="5948677" y="6372608"/>
            <a:ext cx="6646446" cy="1569660"/>
          </a:xfrm>
          <a:prstGeom prst="rect">
            <a:avLst/>
          </a:prstGeom>
          <a:noFill/>
        </p:spPr>
        <p:txBody>
          <a:bodyPr wrap="square">
            <a:spAutoFit/>
          </a:bodyPr>
          <a:lstStyle/>
          <a:p>
            <a:r>
              <a:rPr lang="en-US" sz="2400" b="1" dirty="0">
                <a:solidFill>
                  <a:schemeClr val="bg1"/>
                </a:solidFill>
                <a:highlight>
                  <a:srgbClr val="000000"/>
                </a:highlight>
                <a:latin typeface="Roboto" panose="02000000000000000000" pitchFamily="2" charset="0"/>
                <a:ea typeface="Roboto" panose="02000000000000000000" pitchFamily="2" charset="0"/>
                <a:cs typeface="Roboto" panose="02000000000000000000" pitchFamily="2" charset="0"/>
              </a:rPr>
              <a:t>Providing personalized services to customers who prefer to make purchases via mail and investing in market research to stay up-to-date on customer needs and preferences.</a:t>
            </a:r>
          </a:p>
        </p:txBody>
      </p:sp>
      <p:pic>
        <p:nvPicPr>
          <p:cNvPr id="19" name="Graphic 18" descr="Lightbulb and gear outline">
            <a:extLst>
              <a:ext uri="{FF2B5EF4-FFF2-40B4-BE49-F238E27FC236}">
                <a16:creationId xmlns:a16="http://schemas.microsoft.com/office/drawing/2014/main" id="{7FADCF5F-4990-72A2-FDE8-D11E16EBEC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666" y="2282582"/>
            <a:ext cx="914400" cy="914400"/>
          </a:xfrm>
          <a:prstGeom prst="rect">
            <a:avLst/>
          </a:prstGeom>
        </p:spPr>
      </p:pic>
      <p:pic>
        <p:nvPicPr>
          <p:cNvPr id="21" name="Graphic 20" descr="Lights On with solid fill">
            <a:extLst>
              <a:ext uri="{FF2B5EF4-FFF2-40B4-BE49-F238E27FC236}">
                <a16:creationId xmlns:a16="http://schemas.microsoft.com/office/drawing/2014/main" id="{27B792C5-301A-248D-3F2C-3B8E18CBC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800" y="6852818"/>
            <a:ext cx="914400" cy="914400"/>
          </a:xfrm>
          <a:prstGeom prst="rect">
            <a:avLst/>
          </a:prstGeom>
        </p:spPr>
      </p:pic>
      <p:pic>
        <p:nvPicPr>
          <p:cNvPr id="22" name="Graphic 21" descr="Lights On with solid fill">
            <a:extLst>
              <a:ext uri="{FF2B5EF4-FFF2-40B4-BE49-F238E27FC236}">
                <a16:creationId xmlns:a16="http://schemas.microsoft.com/office/drawing/2014/main" id="{0065F640-B9F4-3E4D-2CC7-DDEF88198B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84840" y="5777602"/>
            <a:ext cx="914400" cy="914400"/>
          </a:xfrm>
          <a:prstGeom prst="rect">
            <a:avLst/>
          </a:prstGeom>
        </p:spPr>
      </p:pic>
      <p:pic>
        <p:nvPicPr>
          <p:cNvPr id="23" name="Graphic 22" descr="Lights On with solid fill">
            <a:extLst>
              <a:ext uri="{FF2B5EF4-FFF2-40B4-BE49-F238E27FC236}">
                <a16:creationId xmlns:a16="http://schemas.microsoft.com/office/drawing/2014/main" id="{AE8BE6FA-A031-C302-7B53-5AEDC07753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598" y="2261280"/>
            <a:ext cx="914400" cy="914400"/>
          </a:xfrm>
          <a:prstGeom prst="rect">
            <a:avLst/>
          </a:prstGeom>
        </p:spPr>
      </p:pic>
      <p:pic>
        <p:nvPicPr>
          <p:cNvPr id="24" name="Graphic 23" descr="Lights On with solid fill">
            <a:extLst>
              <a:ext uri="{FF2B5EF4-FFF2-40B4-BE49-F238E27FC236}">
                <a16:creationId xmlns:a16="http://schemas.microsoft.com/office/drawing/2014/main" id="{873EFE19-B033-06DA-1E8F-BE2AB17E77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26302" y="2486753"/>
            <a:ext cx="914400" cy="914400"/>
          </a:xfrm>
          <a:prstGeom prst="rect">
            <a:avLst/>
          </a:prstGeom>
        </p:spPr>
      </p:pic>
      <p:pic>
        <p:nvPicPr>
          <p:cNvPr id="25" name="Graphic 24" descr="Lights On with solid fill">
            <a:extLst>
              <a:ext uri="{FF2B5EF4-FFF2-40B4-BE49-F238E27FC236}">
                <a16:creationId xmlns:a16="http://schemas.microsoft.com/office/drawing/2014/main" id="{C8EA8DDB-F091-9903-7BCC-E124BA816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26513" y="6764384"/>
            <a:ext cx="914400" cy="914400"/>
          </a:xfrm>
          <a:prstGeom prst="rect">
            <a:avLst/>
          </a:prstGeom>
        </p:spPr>
      </p:pic>
    </p:spTree>
    <p:extLst>
      <p:ext uri="{BB962C8B-B14F-4D97-AF65-F5344CB8AC3E}">
        <p14:creationId xmlns:p14="http://schemas.microsoft.com/office/powerpoint/2010/main" val="3518774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F8FDCE-AFCA-B69B-FE60-A2A2F0F1D7E1}"/>
              </a:ext>
            </a:extLst>
          </p:cNvPr>
          <p:cNvSpPr/>
          <p:nvPr/>
        </p:nvSpPr>
        <p:spPr>
          <a:xfrm>
            <a:off x="88526" y="5581312"/>
            <a:ext cx="18110948" cy="470568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09AA61E-CA55-6A17-2111-CAA2D30C70EC}"/>
              </a:ext>
            </a:extLst>
          </p:cNvPr>
          <p:cNvPicPr>
            <a:picLocks noChangeAspect="1"/>
          </p:cNvPicPr>
          <p:nvPr/>
        </p:nvPicPr>
        <p:blipFill rotWithShape="1">
          <a:blip r:embed="rId3"/>
          <a:srcRect l="-489" t="8060" r="1" b="12873"/>
          <a:stretch/>
        </p:blipFill>
        <p:spPr>
          <a:xfrm>
            <a:off x="0" y="1282476"/>
            <a:ext cx="18199474" cy="4298836"/>
          </a:xfrm>
          <a:prstGeom prst="rect">
            <a:avLst/>
          </a:prstGeom>
        </p:spPr>
      </p:pic>
      <p:sp>
        <p:nvSpPr>
          <p:cNvPr id="4" name="object 8">
            <a:extLst>
              <a:ext uri="{FF2B5EF4-FFF2-40B4-BE49-F238E27FC236}">
                <a16:creationId xmlns:a16="http://schemas.microsoft.com/office/drawing/2014/main" id="{CB626C6E-7A21-5BD5-41F5-B01B4609EBD6}"/>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5" name="object 12">
            <a:extLst>
              <a:ext uri="{FF2B5EF4-FFF2-40B4-BE49-F238E27FC236}">
                <a16:creationId xmlns:a16="http://schemas.microsoft.com/office/drawing/2014/main" id="{29D43231-7784-11E4-15D9-55342974C2CC}"/>
              </a:ext>
            </a:extLst>
          </p:cNvPr>
          <p:cNvSpPr txBox="1">
            <a:spLocks/>
          </p:cNvSpPr>
          <p:nvPr/>
        </p:nvSpPr>
        <p:spPr>
          <a:xfrm>
            <a:off x="685800" y="489683"/>
            <a:ext cx="8554720" cy="574040"/>
          </a:xfrm>
          <a:prstGeom prst="rect">
            <a:avLst/>
          </a:prstGeom>
        </p:spPr>
        <p:txBody>
          <a:bodyPr vert="horz" wrap="square" lIns="0" tIns="12700" rIns="0" bIns="0" rtlCol="0" anchor="t">
            <a:spAutoFit/>
          </a:bodyPr>
          <a:lstStyle>
            <a:lvl1pPr>
              <a:defRPr>
                <a:latin typeface="+mj-lt"/>
                <a:ea typeface="+mj-ea"/>
                <a:cs typeface="+mj-cs"/>
              </a:defRPr>
            </a:lvl1pPr>
          </a:lstStyle>
          <a:p>
            <a:pPr marL="12700">
              <a:spcBef>
                <a:spcPts val="100"/>
              </a:spcBef>
            </a:pPr>
            <a:r>
              <a:rPr lang="en-US" altLang="zh-CN" sz="3600" b="1" kern="0" spc="-105">
                <a:solidFill>
                  <a:srgbClr val="C00000"/>
                </a:solidFill>
                <a:latin typeface="Arial"/>
                <a:ea typeface="宋体"/>
                <a:cs typeface="Arial"/>
              </a:rPr>
              <a:t>Recommendation---</a:t>
            </a:r>
            <a:r>
              <a:rPr lang="en-US" altLang="zh-CN" sz="2800" b="1" kern="0" spc="-105">
                <a:solidFill>
                  <a:srgbClr val="C00000"/>
                </a:solidFill>
                <a:latin typeface="Arial"/>
                <a:ea typeface="宋体"/>
                <a:cs typeface="Arial"/>
              </a:rPr>
              <a:t>Business Strategy</a:t>
            </a:r>
            <a:endParaRPr lang="en-US" altLang="zh-CN" sz="2800" b="1" kern="0" spc="-105">
              <a:solidFill>
                <a:srgbClr val="C00000"/>
              </a:solidFill>
              <a:latin typeface="Arial" panose="020B0604020202020204" pitchFamily="34" charset="0"/>
              <a:ea typeface="宋体"/>
              <a:cs typeface="Arial" panose="020B0604020202020204" pitchFamily="34" charset="0"/>
            </a:endParaRPr>
          </a:p>
        </p:txBody>
      </p:sp>
      <p:sp>
        <p:nvSpPr>
          <p:cNvPr id="9" name="TextBox 8">
            <a:extLst>
              <a:ext uri="{FF2B5EF4-FFF2-40B4-BE49-F238E27FC236}">
                <a16:creationId xmlns:a16="http://schemas.microsoft.com/office/drawing/2014/main" id="{A08CDCAA-AF75-9BE0-4AFE-55827BD04699}"/>
              </a:ext>
            </a:extLst>
          </p:cNvPr>
          <p:cNvSpPr txBox="1"/>
          <p:nvPr/>
        </p:nvSpPr>
        <p:spPr>
          <a:xfrm>
            <a:off x="1481309" y="6070902"/>
            <a:ext cx="16526435" cy="409342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800" dirty="0">
                <a:solidFill>
                  <a:schemeClr val="bg1">
                    <a:lumMod val="85000"/>
                  </a:schemeClr>
                </a:solidFill>
              </a:rPr>
              <a:t>Main Regions – </a:t>
            </a:r>
            <a:r>
              <a:rPr lang="en-US" sz="2800" b="1" dirty="0">
                <a:solidFill>
                  <a:schemeClr val="bg1">
                    <a:lumMod val="85000"/>
                  </a:schemeClr>
                </a:solidFill>
              </a:rPr>
              <a:t>Fort Worth</a:t>
            </a:r>
            <a:r>
              <a:rPr lang="en-US" sz="2800" dirty="0">
                <a:solidFill>
                  <a:schemeClr val="bg1">
                    <a:lumMod val="85000"/>
                  </a:schemeClr>
                </a:solidFill>
              </a:rPr>
              <a:t>, Especially </a:t>
            </a:r>
            <a:r>
              <a:rPr lang="en-US" sz="2800" b="1" dirty="0">
                <a:solidFill>
                  <a:schemeClr val="bg1">
                    <a:lumMod val="85000"/>
                  </a:schemeClr>
                </a:solidFill>
              </a:rPr>
              <a:t>Western Region</a:t>
            </a:r>
            <a:endParaRPr lang="en-US" sz="2800" b="1" dirty="0">
              <a:solidFill>
                <a:schemeClr val="bg1">
                  <a:lumMod val="85000"/>
                </a:schemeClr>
              </a:solidFill>
              <a:cs typeface="Calibri"/>
            </a:endParaRPr>
          </a:p>
          <a:p>
            <a:pPr marL="285750" indent="-285750">
              <a:buFont typeface="Arial" panose="020B0604020202020204" pitchFamily="34" charset="0"/>
              <a:buChar char="•"/>
            </a:pPr>
            <a:r>
              <a:rPr lang="en-US" sz="2800" dirty="0">
                <a:solidFill>
                  <a:schemeClr val="bg1">
                    <a:lumMod val="85000"/>
                  </a:schemeClr>
                </a:solidFill>
              </a:rPr>
              <a:t>Other Regions – Round Rock, Pflugerville , McKinney and Balch Springs</a:t>
            </a:r>
            <a:endParaRPr lang="en-US" sz="2800" dirty="0">
              <a:solidFill>
                <a:schemeClr val="bg1">
                  <a:lumMod val="85000"/>
                </a:schemeClr>
              </a:solidFill>
              <a:cs typeface="Calibri"/>
            </a:endParaRPr>
          </a:p>
          <a:p>
            <a:pPr marL="285750" indent="-285750">
              <a:buFont typeface="Arial" panose="020B0604020202020204" pitchFamily="34" charset="0"/>
              <a:buChar char="•"/>
            </a:pPr>
            <a:r>
              <a:rPr lang="en-US" sz="2800" dirty="0">
                <a:solidFill>
                  <a:schemeClr val="bg1">
                    <a:lumMod val="85000"/>
                  </a:schemeClr>
                </a:solidFill>
              </a:rPr>
              <a:t>These are the traits for </a:t>
            </a:r>
            <a:r>
              <a:rPr lang="en-US" sz="2800" b="1" dirty="0">
                <a:solidFill>
                  <a:schemeClr val="bg1">
                    <a:lumMod val="85000"/>
                  </a:schemeClr>
                </a:solidFill>
              </a:rPr>
              <a:t>highest income </a:t>
            </a:r>
            <a:r>
              <a:rPr lang="en-US" sz="2800" dirty="0">
                <a:solidFill>
                  <a:schemeClr val="bg1">
                    <a:lumMod val="85000"/>
                  </a:schemeClr>
                </a:solidFill>
              </a:rPr>
              <a:t>people in that region.</a:t>
            </a:r>
            <a:endParaRPr lang="en-US" sz="2800" dirty="0">
              <a:solidFill>
                <a:schemeClr val="bg1">
                  <a:lumMod val="85000"/>
                </a:schemeClr>
              </a:solidFill>
              <a:cs typeface="Calibri"/>
            </a:endParaRPr>
          </a:p>
          <a:p>
            <a:pPr marL="285750" indent="-285750">
              <a:buFont typeface="Arial" panose="020B0604020202020204" pitchFamily="34" charset="0"/>
              <a:buChar char="•"/>
            </a:pPr>
            <a:r>
              <a:rPr lang="en-US" sz="2800" dirty="0">
                <a:solidFill>
                  <a:schemeClr val="bg1">
                    <a:lumMod val="85000"/>
                  </a:schemeClr>
                </a:solidFill>
              </a:rPr>
              <a:t>Majority of the customers </a:t>
            </a:r>
            <a:r>
              <a:rPr lang="en-US" sz="2800" b="1" dirty="0">
                <a:solidFill>
                  <a:schemeClr val="bg1">
                    <a:lumMod val="85000"/>
                  </a:schemeClr>
                </a:solidFill>
              </a:rPr>
              <a:t>Own</a:t>
            </a:r>
            <a:r>
              <a:rPr lang="en-US" sz="2800" dirty="0">
                <a:solidFill>
                  <a:schemeClr val="bg1">
                    <a:lumMod val="85000"/>
                  </a:schemeClr>
                </a:solidFill>
              </a:rPr>
              <a:t> a house , a few are rented , with a mixture of Single and Martial status</a:t>
            </a:r>
            <a:endParaRPr lang="en-US" sz="2800" dirty="0">
              <a:solidFill>
                <a:schemeClr val="bg1">
                  <a:lumMod val="85000"/>
                </a:schemeClr>
              </a:solidFill>
              <a:cs typeface="Calibri"/>
            </a:endParaRPr>
          </a:p>
          <a:p>
            <a:pPr marL="285750" indent="-285750">
              <a:buFont typeface="Arial" panose="020B0604020202020204" pitchFamily="34" charset="0"/>
              <a:buChar char="•"/>
            </a:pPr>
            <a:r>
              <a:rPr lang="en-US" sz="2800" dirty="0">
                <a:solidFill>
                  <a:schemeClr val="bg1">
                    <a:lumMod val="85000"/>
                  </a:schemeClr>
                </a:solidFill>
                <a:ea typeface="+mn-lt"/>
                <a:cs typeface="+mn-lt"/>
              </a:rPr>
              <a:t>Princeton, Prosper, Alvarado – We can promote the New Home Program here as these areas are developing fast and more new buildings are emerging. </a:t>
            </a:r>
            <a:endParaRPr lang="en-US" sz="2800" dirty="0">
              <a:solidFill>
                <a:schemeClr val="bg1">
                  <a:lumMod val="85000"/>
                </a:schemeClr>
              </a:solidFill>
              <a:cs typeface="Calibri"/>
            </a:endParaRPr>
          </a:p>
          <a:p>
            <a:pPr marL="285750" indent="-285750">
              <a:buFont typeface="Arial" panose="020B0604020202020204" pitchFamily="34" charset="0"/>
              <a:buChar char="•"/>
            </a:pPr>
            <a:r>
              <a:rPr lang="en-US" sz="2800" dirty="0">
                <a:solidFill>
                  <a:schemeClr val="bg1">
                    <a:lumMod val="85000"/>
                  </a:schemeClr>
                </a:solidFill>
                <a:ea typeface="+mn-lt"/>
                <a:cs typeface="+mn-lt"/>
              </a:rPr>
              <a:t>Grand Prairie, University Park, Highland Park – The home sizes are the highest in these cities, we might have to push the solar program here to reduce the overall carbon footprint and promote sustainability</a:t>
            </a:r>
            <a:endParaRPr lang="en-US" dirty="0">
              <a:solidFill>
                <a:schemeClr val="bg1">
                  <a:lumMod val="85000"/>
                </a:schemeClr>
              </a:solidFill>
            </a:endParaRPr>
          </a:p>
          <a:p>
            <a:endParaRPr lang="en-US" dirty="0"/>
          </a:p>
          <a:p>
            <a:endParaRPr lang="en-US" dirty="0"/>
          </a:p>
        </p:txBody>
      </p:sp>
      <p:sp>
        <p:nvSpPr>
          <p:cNvPr id="7" name="TextBox 6">
            <a:extLst>
              <a:ext uri="{FF2B5EF4-FFF2-40B4-BE49-F238E27FC236}">
                <a16:creationId xmlns:a16="http://schemas.microsoft.com/office/drawing/2014/main" id="{2E69D056-040A-98AB-D69A-E8D6CFDC5431}"/>
              </a:ext>
            </a:extLst>
          </p:cNvPr>
          <p:cNvSpPr txBox="1"/>
          <p:nvPr/>
        </p:nvSpPr>
        <p:spPr>
          <a:xfrm>
            <a:off x="508801" y="1918842"/>
            <a:ext cx="5080837" cy="830997"/>
          </a:xfrm>
          <a:prstGeom prst="rect">
            <a:avLst/>
          </a:prstGeom>
          <a:noFill/>
        </p:spPr>
        <p:txBody>
          <a:bodyPr wrap="square">
            <a:spAutoFit/>
          </a:bodyPr>
          <a:lstStyle/>
          <a:p>
            <a:r>
              <a:rPr lang="en-US" sz="4800" b="1" dirty="0">
                <a:ln w="12700">
                  <a:solidFill>
                    <a:schemeClr val="accent5"/>
                  </a:solidFill>
                  <a:prstDash val="solid"/>
                </a:ln>
                <a:pattFill prst="ltDnDiag">
                  <a:fgClr>
                    <a:schemeClr val="accent5">
                      <a:lumMod val="60000"/>
                      <a:lumOff val="40000"/>
                    </a:schemeClr>
                  </a:fgClr>
                  <a:bgClr>
                    <a:schemeClr val="bg1"/>
                  </a:bgClr>
                </a:pattFill>
                <a:latin typeface="Roboto" panose="02000000000000000000" pitchFamily="2" charset="0"/>
                <a:ea typeface="Roboto" panose="02000000000000000000" pitchFamily="2" charset="0"/>
                <a:cs typeface="Roboto" panose="02000000000000000000" pitchFamily="2" charset="0"/>
              </a:rPr>
              <a:t>Target Segments</a:t>
            </a:r>
          </a:p>
        </p:txBody>
      </p:sp>
      <p:pic>
        <p:nvPicPr>
          <p:cNvPr id="11" name="Picture 10" descr="Stick figure families holding hands">
            <a:extLst>
              <a:ext uri="{FF2B5EF4-FFF2-40B4-BE49-F238E27FC236}">
                <a16:creationId xmlns:a16="http://schemas.microsoft.com/office/drawing/2014/main" id="{BB3A3660-0615-3C66-3E2E-80338751616F}"/>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5215959" y="5143500"/>
            <a:ext cx="2791785" cy="186119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987560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996688" y="1139600"/>
            <a:ext cx="11993562" cy="88900"/>
          </a:xfrm>
          <a:custGeom>
            <a:avLst/>
            <a:gdLst/>
            <a:ahLst/>
            <a:cxnLst/>
            <a:rect l="l" t="t" r="r" b="b"/>
            <a:pathLst>
              <a:path w="9064625" h="53975">
                <a:moveTo>
                  <a:pt x="0" y="53578"/>
                </a:moveTo>
                <a:lnTo>
                  <a:pt x="9064213" y="53578"/>
                </a:lnTo>
                <a:lnTo>
                  <a:pt x="9064213" y="0"/>
                </a:lnTo>
                <a:lnTo>
                  <a:pt x="0" y="0"/>
                </a:lnTo>
                <a:lnTo>
                  <a:pt x="0" y="53578"/>
                </a:lnTo>
                <a:close/>
              </a:path>
            </a:pathLst>
          </a:custGeom>
          <a:solidFill>
            <a:srgbClr val="BF4F4D"/>
          </a:solidFill>
        </p:spPr>
        <p:txBody>
          <a:bodyPr wrap="square" lIns="0" tIns="0" rIns="0" bIns="0" rtlCol="0"/>
          <a:lstStyle/>
          <a:p>
            <a:endParaRPr/>
          </a:p>
        </p:txBody>
      </p:sp>
      <p:sp>
        <p:nvSpPr>
          <p:cNvPr id="15" name="object 15"/>
          <p:cNvSpPr txBox="1">
            <a:spLocks noGrp="1"/>
          </p:cNvSpPr>
          <p:nvPr>
            <p:ph type="title"/>
          </p:nvPr>
        </p:nvSpPr>
        <p:spPr>
          <a:xfrm>
            <a:off x="1182567" y="501119"/>
            <a:ext cx="4443412" cy="566822"/>
          </a:xfrm>
          <a:prstGeom prst="rect">
            <a:avLst/>
          </a:prstGeom>
        </p:spPr>
        <p:txBody>
          <a:bodyPr vert="horz" wrap="square" lIns="0" tIns="12700" rIns="0" bIns="0" rtlCol="0" anchor="t">
            <a:spAutoFit/>
          </a:bodyPr>
          <a:lstStyle/>
          <a:p>
            <a:pPr marL="12700">
              <a:spcBef>
                <a:spcPts val="100"/>
              </a:spcBef>
            </a:pPr>
            <a:r>
              <a:rPr lang="en-US" sz="3600"/>
              <a:t>Executive summary</a:t>
            </a:r>
            <a:endParaRPr lang="en-US"/>
          </a:p>
        </p:txBody>
      </p:sp>
      <p:sp>
        <p:nvSpPr>
          <p:cNvPr id="17" name="TextBox 16">
            <a:extLst>
              <a:ext uri="{FF2B5EF4-FFF2-40B4-BE49-F238E27FC236}">
                <a16:creationId xmlns:a16="http://schemas.microsoft.com/office/drawing/2014/main" id="{4BAD513F-80BE-7044-BDB1-B12F4A789EC1}"/>
              </a:ext>
            </a:extLst>
          </p:cNvPr>
          <p:cNvSpPr txBox="1"/>
          <p:nvPr/>
        </p:nvSpPr>
        <p:spPr>
          <a:xfrm>
            <a:off x="5407635" y="3415611"/>
            <a:ext cx="2133600" cy="461665"/>
          </a:xfrm>
          <a:prstGeom prst="rect">
            <a:avLst/>
          </a:prstGeom>
          <a:noFill/>
        </p:spPr>
        <p:txBody>
          <a:bodyPr wrap="square" lIns="91440" tIns="45720" rIns="91440" bIns="45720" rtlCol="0" anchor="t">
            <a:spAutoFit/>
          </a:bodyPr>
          <a:lstStyle/>
          <a:p>
            <a:endParaRPr lang="en-US" sz="2400" b="1">
              <a:latin typeface="Arial" panose="020B0604020202020204" pitchFamily="34" charset="0"/>
              <a:cs typeface="Arial" panose="020B0604020202020204" pitchFamily="34" charset="0"/>
            </a:endParaRPr>
          </a:p>
        </p:txBody>
      </p:sp>
      <p:graphicFrame>
        <p:nvGraphicFramePr>
          <p:cNvPr id="9" name="Diagram 8">
            <a:extLst>
              <a:ext uri="{FF2B5EF4-FFF2-40B4-BE49-F238E27FC236}">
                <a16:creationId xmlns:a16="http://schemas.microsoft.com/office/drawing/2014/main" id="{878BCF51-5CF0-8307-F717-7D97F7572D7A}"/>
              </a:ext>
            </a:extLst>
          </p:cNvPr>
          <p:cNvGraphicFramePr/>
          <p:nvPr>
            <p:extLst>
              <p:ext uri="{D42A27DB-BD31-4B8C-83A1-F6EECF244321}">
                <p14:modId xmlns:p14="http://schemas.microsoft.com/office/powerpoint/2010/main" val="608004888"/>
              </p:ext>
            </p:extLst>
          </p:nvPr>
        </p:nvGraphicFramePr>
        <p:xfrm>
          <a:off x="855406" y="1477706"/>
          <a:ext cx="16577188"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B626C6E-7A21-5BD5-41F5-B01B4609EBD6}"/>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5" name="object 12">
            <a:extLst>
              <a:ext uri="{FF2B5EF4-FFF2-40B4-BE49-F238E27FC236}">
                <a16:creationId xmlns:a16="http://schemas.microsoft.com/office/drawing/2014/main" id="{29D43231-7784-11E4-15D9-55342974C2CC}"/>
              </a:ext>
            </a:extLst>
          </p:cNvPr>
          <p:cNvSpPr txBox="1">
            <a:spLocks/>
          </p:cNvSpPr>
          <p:nvPr/>
        </p:nvSpPr>
        <p:spPr>
          <a:xfrm>
            <a:off x="685800" y="489683"/>
            <a:ext cx="8554720" cy="574040"/>
          </a:xfrm>
          <a:prstGeom prst="rect">
            <a:avLst/>
          </a:prstGeom>
        </p:spPr>
        <p:txBody>
          <a:bodyPr vert="horz" wrap="square" lIns="0" tIns="12700" rIns="0" bIns="0" rtlCol="0" anchor="t">
            <a:spAutoFit/>
          </a:bodyPr>
          <a:lstStyle>
            <a:lvl1pPr>
              <a:defRPr>
                <a:latin typeface="+mj-lt"/>
                <a:ea typeface="+mj-ea"/>
                <a:cs typeface="+mj-cs"/>
              </a:defRPr>
            </a:lvl1pPr>
          </a:lstStyle>
          <a:p>
            <a:pPr marL="12700">
              <a:spcBef>
                <a:spcPts val="100"/>
              </a:spcBef>
            </a:pPr>
            <a:r>
              <a:rPr lang="en-US" altLang="zh-CN" sz="3600" b="1" kern="0" spc="-105">
                <a:solidFill>
                  <a:srgbClr val="C00000"/>
                </a:solidFill>
                <a:latin typeface="Arial"/>
                <a:ea typeface="宋体"/>
                <a:cs typeface="Arial"/>
              </a:rPr>
              <a:t>Recommendation---</a:t>
            </a:r>
            <a:r>
              <a:rPr lang="en-US" altLang="zh-CN" sz="2800" b="1" kern="0" spc="-105">
                <a:solidFill>
                  <a:srgbClr val="C00000"/>
                </a:solidFill>
                <a:latin typeface="Arial"/>
                <a:ea typeface="宋体"/>
                <a:cs typeface="Arial"/>
              </a:rPr>
              <a:t>Each Program</a:t>
            </a:r>
            <a:endParaRPr lang="en-US" altLang="zh-CN" sz="2800" b="1" kern="0" spc="-105">
              <a:solidFill>
                <a:srgbClr val="C00000"/>
              </a:solidFill>
              <a:latin typeface="Arial" panose="020B0604020202020204" pitchFamily="34" charset="0"/>
              <a:ea typeface="宋体"/>
              <a:cs typeface="Arial" panose="020B0604020202020204" pitchFamily="34" charset="0"/>
            </a:endParaRPr>
          </a:p>
        </p:txBody>
      </p:sp>
      <p:sp>
        <p:nvSpPr>
          <p:cNvPr id="9" name="TextBox 8">
            <a:extLst>
              <a:ext uri="{FF2B5EF4-FFF2-40B4-BE49-F238E27FC236}">
                <a16:creationId xmlns:a16="http://schemas.microsoft.com/office/drawing/2014/main" id="{A08CDCAA-AF75-9BE0-4AFE-55827BD04699}"/>
              </a:ext>
            </a:extLst>
          </p:cNvPr>
          <p:cNvSpPr txBox="1"/>
          <p:nvPr/>
        </p:nvSpPr>
        <p:spPr>
          <a:xfrm>
            <a:off x="977302" y="1852965"/>
            <a:ext cx="16526435" cy="2062103"/>
          </a:xfrm>
          <a:prstGeom prst="rect">
            <a:avLst/>
          </a:prstGeom>
          <a:noFill/>
        </p:spPr>
        <p:txBody>
          <a:bodyPr wrap="square" lIns="91440" tIns="45720" rIns="91440" bIns="45720" anchor="t">
            <a:spAutoFit/>
          </a:bodyPr>
          <a:lstStyle/>
          <a:p>
            <a:endParaRPr lang="en-US" sz="2800">
              <a:solidFill>
                <a:srgbClr val="000000"/>
              </a:solidFill>
              <a:cs typeface="Calibri"/>
            </a:endParaRPr>
          </a:p>
          <a:p>
            <a:pPr marL="285750" indent="-285750">
              <a:buFont typeface="Arial" panose="020B0604020202020204" pitchFamily="34" charset="0"/>
              <a:buChar char="•"/>
            </a:pPr>
            <a:endParaRPr lang="en-US" sz="2800">
              <a:solidFill>
                <a:srgbClr val="FF0000"/>
              </a:solidFill>
            </a:endParaRPr>
          </a:p>
          <a:p>
            <a:endParaRPr lang="en-US"/>
          </a:p>
          <a:p>
            <a:endParaRPr lang="en-US"/>
          </a:p>
          <a:p>
            <a:endParaRPr lang="en-US"/>
          </a:p>
          <a:p>
            <a:endParaRPr lang="en-US"/>
          </a:p>
        </p:txBody>
      </p:sp>
      <p:graphicFrame>
        <p:nvGraphicFramePr>
          <p:cNvPr id="2" name="Diagram 5">
            <a:extLst>
              <a:ext uri="{FF2B5EF4-FFF2-40B4-BE49-F238E27FC236}">
                <a16:creationId xmlns:a16="http://schemas.microsoft.com/office/drawing/2014/main" id="{B9B8FC36-61E9-7F03-645D-C812107A0C6A}"/>
              </a:ext>
            </a:extLst>
          </p:cNvPr>
          <p:cNvGraphicFramePr/>
          <p:nvPr>
            <p:extLst>
              <p:ext uri="{D42A27DB-BD31-4B8C-83A1-F6EECF244321}">
                <p14:modId xmlns:p14="http://schemas.microsoft.com/office/powerpoint/2010/main" val="1939035529"/>
              </p:ext>
            </p:extLst>
          </p:nvPr>
        </p:nvGraphicFramePr>
        <p:xfrm>
          <a:off x="1935693" y="3253664"/>
          <a:ext cx="14609652" cy="5180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Graphic 71" descr="Fireworks with solid fill">
            <a:extLst>
              <a:ext uri="{FF2B5EF4-FFF2-40B4-BE49-F238E27FC236}">
                <a16:creationId xmlns:a16="http://schemas.microsoft.com/office/drawing/2014/main" id="{6997624F-FB45-39A4-DDFE-C38C89B262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794051" y="8775342"/>
            <a:ext cx="1493949" cy="1510047"/>
          </a:xfrm>
          <a:prstGeom prst="rect">
            <a:avLst/>
          </a:prstGeom>
        </p:spPr>
      </p:pic>
      <p:pic>
        <p:nvPicPr>
          <p:cNvPr id="6" name="Graphic 5" descr="Fireworks with solid fill">
            <a:extLst>
              <a:ext uri="{FF2B5EF4-FFF2-40B4-BE49-F238E27FC236}">
                <a16:creationId xmlns:a16="http://schemas.microsoft.com/office/drawing/2014/main" id="{C84E3EAB-645B-774A-AE74-4D5C0D6B11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8940" y="8775343"/>
            <a:ext cx="1493949" cy="1510047"/>
          </a:xfrm>
          <a:prstGeom prst="rect">
            <a:avLst/>
          </a:prstGeom>
        </p:spPr>
      </p:pic>
    </p:spTree>
    <p:extLst>
      <p:ext uri="{BB962C8B-B14F-4D97-AF65-F5344CB8AC3E}">
        <p14:creationId xmlns:p14="http://schemas.microsoft.com/office/powerpoint/2010/main" val="25167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B626C6E-7A21-5BD5-41F5-B01B4609EBD6}"/>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5" name="object 12">
            <a:extLst>
              <a:ext uri="{FF2B5EF4-FFF2-40B4-BE49-F238E27FC236}">
                <a16:creationId xmlns:a16="http://schemas.microsoft.com/office/drawing/2014/main" id="{29D43231-7784-11E4-15D9-55342974C2CC}"/>
              </a:ext>
            </a:extLst>
          </p:cNvPr>
          <p:cNvSpPr txBox="1">
            <a:spLocks/>
          </p:cNvSpPr>
          <p:nvPr/>
        </p:nvSpPr>
        <p:spPr>
          <a:xfrm>
            <a:off x="685800" y="489683"/>
            <a:ext cx="8554720" cy="574040"/>
          </a:xfrm>
          <a:prstGeom prst="rect">
            <a:avLst/>
          </a:prstGeom>
        </p:spPr>
        <p:txBody>
          <a:bodyPr vert="horz" wrap="square" lIns="0" tIns="12700" rIns="0" bIns="0" rtlCol="0" anchor="t">
            <a:spAutoFit/>
          </a:bodyPr>
          <a:lstStyle>
            <a:lvl1pPr>
              <a:defRPr>
                <a:latin typeface="+mj-lt"/>
                <a:ea typeface="+mj-ea"/>
                <a:cs typeface="+mj-cs"/>
              </a:defRPr>
            </a:lvl1pPr>
          </a:lstStyle>
          <a:p>
            <a:pPr marL="12700">
              <a:spcBef>
                <a:spcPts val="100"/>
              </a:spcBef>
            </a:pPr>
            <a:r>
              <a:rPr lang="en-US" altLang="zh-CN" sz="3600" b="1" kern="0" spc="-105">
                <a:solidFill>
                  <a:srgbClr val="C00000"/>
                </a:solidFill>
                <a:latin typeface="Arial"/>
                <a:ea typeface="宋体"/>
                <a:cs typeface="Arial"/>
              </a:rPr>
              <a:t>Recommendation---</a:t>
            </a:r>
            <a:r>
              <a:rPr lang="en-US" altLang="zh-CN" sz="2800" b="1" kern="0" spc="-105">
                <a:solidFill>
                  <a:srgbClr val="C00000"/>
                </a:solidFill>
                <a:latin typeface="Arial"/>
                <a:ea typeface="宋体"/>
                <a:cs typeface="Arial"/>
              </a:rPr>
              <a:t>Each Program</a:t>
            </a:r>
            <a:endParaRPr lang="en-US" altLang="zh-CN" sz="2800" b="1" kern="0" spc="-105">
              <a:solidFill>
                <a:srgbClr val="C00000"/>
              </a:solidFill>
              <a:latin typeface="Arial" panose="020B0604020202020204" pitchFamily="34" charset="0"/>
              <a:ea typeface="宋体"/>
              <a:cs typeface="Arial" panose="020B0604020202020204" pitchFamily="34" charset="0"/>
            </a:endParaRPr>
          </a:p>
        </p:txBody>
      </p:sp>
      <p:sp>
        <p:nvSpPr>
          <p:cNvPr id="9" name="TextBox 8">
            <a:extLst>
              <a:ext uri="{FF2B5EF4-FFF2-40B4-BE49-F238E27FC236}">
                <a16:creationId xmlns:a16="http://schemas.microsoft.com/office/drawing/2014/main" id="{A08CDCAA-AF75-9BE0-4AFE-55827BD04699}"/>
              </a:ext>
            </a:extLst>
          </p:cNvPr>
          <p:cNvSpPr txBox="1"/>
          <p:nvPr/>
        </p:nvSpPr>
        <p:spPr>
          <a:xfrm>
            <a:off x="685800" y="1963897"/>
            <a:ext cx="16526435" cy="2062103"/>
          </a:xfrm>
          <a:prstGeom prst="rect">
            <a:avLst/>
          </a:prstGeom>
          <a:noFill/>
        </p:spPr>
        <p:txBody>
          <a:bodyPr wrap="square" lIns="91440" tIns="45720" rIns="91440" bIns="45720" anchor="t">
            <a:spAutoFit/>
          </a:bodyPr>
          <a:lstStyle/>
          <a:p>
            <a:endParaRPr lang="en-US" sz="2800">
              <a:solidFill>
                <a:srgbClr val="000000"/>
              </a:solidFill>
              <a:cs typeface="Calibri"/>
            </a:endParaRPr>
          </a:p>
          <a:p>
            <a:pPr marL="285750" indent="-285750">
              <a:buFont typeface="Arial" panose="020B0604020202020204" pitchFamily="34" charset="0"/>
              <a:buChar char="•"/>
            </a:pPr>
            <a:endParaRPr lang="en-US" sz="2800">
              <a:solidFill>
                <a:srgbClr val="FF0000"/>
              </a:solidFill>
            </a:endParaRPr>
          </a:p>
          <a:p>
            <a:endParaRPr lang="en-US"/>
          </a:p>
          <a:p>
            <a:endParaRPr lang="en-US"/>
          </a:p>
          <a:p>
            <a:endParaRPr lang="en-US"/>
          </a:p>
          <a:p>
            <a:endParaRPr lang="en-US"/>
          </a:p>
        </p:txBody>
      </p:sp>
      <p:graphicFrame>
        <p:nvGraphicFramePr>
          <p:cNvPr id="2" name="Diagram 5">
            <a:extLst>
              <a:ext uri="{FF2B5EF4-FFF2-40B4-BE49-F238E27FC236}">
                <a16:creationId xmlns:a16="http://schemas.microsoft.com/office/drawing/2014/main" id="{B9B8FC36-61E9-7F03-645D-C812107A0C6A}"/>
              </a:ext>
            </a:extLst>
          </p:cNvPr>
          <p:cNvGraphicFramePr/>
          <p:nvPr>
            <p:extLst>
              <p:ext uri="{D42A27DB-BD31-4B8C-83A1-F6EECF244321}">
                <p14:modId xmlns:p14="http://schemas.microsoft.com/office/powerpoint/2010/main" val="114309805"/>
              </p:ext>
            </p:extLst>
          </p:nvPr>
        </p:nvGraphicFramePr>
        <p:xfrm>
          <a:off x="2038933" y="2862461"/>
          <a:ext cx="14403174" cy="5460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Graphic 71" descr="Fireworks with solid fill">
            <a:extLst>
              <a:ext uri="{FF2B5EF4-FFF2-40B4-BE49-F238E27FC236}">
                <a16:creationId xmlns:a16="http://schemas.microsoft.com/office/drawing/2014/main" id="{9E93E780-631D-728E-691F-D35985CDCF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575111" y="8775342"/>
            <a:ext cx="1493949" cy="1510047"/>
          </a:xfrm>
          <a:prstGeom prst="rect">
            <a:avLst/>
          </a:prstGeom>
        </p:spPr>
      </p:pic>
      <p:pic>
        <p:nvPicPr>
          <p:cNvPr id="6" name="Graphic 5" descr="Fireworks with solid fill">
            <a:extLst>
              <a:ext uri="{FF2B5EF4-FFF2-40B4-BE49-F238E27FC236}">
                <a16:creationId xmlns:a16="http://schemas.microsoft.com/office/drawing/2014/main" id="{AA8E11E1-1C0F-BA6B-F4F6-C6F68B3716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8940" y="8775343"/>
            <a:ext cx="1493949" cy="1510047"/>
          </a:xfrm>
          <a:prstGeom prst="rect">
            <a:avLst/>
          </a:prstGeom>
        </p:spPr>
      </p:pic>
    </p:spTree>
    <p:extLst>
      <p:ext uri="{BB962C8B-B14F-4D97-AF65-F5344CB8AC3E}">
        <p14:creationId xmlns:p14="http://schemas.microsoft.com/office/powerpoint/2010/main" val="1014794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B626C6E-7A21-5BD5-41F5-B01B4609EBD6}"/>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5" name="object 12">
            <a:extLst>
              <a:ext uri="{FF2B5EF4-FFF2-40B4-BE49-F238E27FC236}">
                <a16:creationId xmlns:a16="http://schemas.microsoft.com/office/drawing/2014/main" id="{29D43231-7784-11E4-15D9-55342974C2CC}"/>
              </a:ext>
            </a:extLst>
          </p:cNvPr>
          <p:cNvSpPr txBox="1">
            <a:spLocks/>
          </p:cNvSpPr>
          <p:nvPr/>
        </p:nvSpPr>
        <p:spPr>
          <a:xfrm>
            <a:off x="685800" y="489683"/>
            <a:ext cx="8554720" cy="574040"/>
          </a:xfrm>
          <a:prstGeom prst="rect">
            <a:avLst/>
          </a:prstGeom>
        </p:spPr>
        <p:txBody>
          <a:bodyPr vert="horz" wrap="square" lIns="0" tIns="12700" rIns="0" bIns="0" rtlCol="0" anchor="t">
            <a:spAutoFit/>
          </a:bodyPr>
          <a:lstStyle>
            <a:lvl1pPr>
              <a:defRPr>
                <a:latin typeface="+mj-lt"/>
                <a:ea typeface="+mj-ea"/>
                <a:cs typeface="+mj-cs"/>
              </a:defRPr>
            </a:lvl1pPr>
          </a:lstStyle>
          <a:p>
            <a:pPr marL="12700">
              <a:spcBef>
                <a:spcPts val="100"/>
              </a:spcBef>
            </a:pPr>
            <a:r>
              <a:rPr lang="en-US" altLang="zh-CN" sz="3600" b="1" kern="0" spc="-105">
                <a:solidFill>
                  <a:srgbClr val="C00000"/>
                </a:solidFill>
                <a:latin typeface="Arial"/>
                <a:ea typeface="宋体"/>
                <a:cs typeface="Arial"/>
              </a:rPr>
              <a:t>Recommendation --- </a:t>
            </a:r>
            <a:r>
              <a:rPr lang="en-US" altLang="zh-CN" sz="2800" b="1" kern="0" spc="-105">
                <a:solidFill>
                  <a:srgbClr val="C00000"/>
                </a:solidFill>
                <a:latin typeface="Arial"/>
                <a:ea typeface="宋体"/>
                <a:cs typeface="Arial"/>
              </a:rPr>
              <a:t>Each Program</a:t>
            </a:r>
            <a:endParaRPr lang="en-US" altLang="zh-CN" sz="2800" b="1" kern="0" spc="-105">
              <a:solidFill>
                <a:srgbClr val="C00000"/>
              </a:solidFill>
              <a:latin typeface="Arial" panose="020B0604020202020204" pitchFamily="34" charset="0"/>
              <a:ea typeface="宋体"/>
              <a:cs typeface="Arial" panose="020B0604020202020204" pitchFamily="34" charset="0"/>
            </a:endParaRPr>
          </a:p>
        </p:txBody>
      </p:sp>
      <p:sp>
        <p:nvSpPr>
          <p:cNvPr id="9" name="TextBox 8">
            <a:extLst>
              <a:ext uri="{FF2B5EF4-FFF2-40B4-BE49-F238E27FC236}">
                <a16:creationId xmlns:a16="http://schemas.microsoft.com/office/drawing/2014/main" id="{A08CDCAA-AF75-9BE0-4AFE-55827BD04699}"/>
              </a:ext>
            </a:extLst>
          </p:cNvPr>
          <p:cNvSpPr txBox="1"/>
          <p:nvPr/>
        </p:nvSpPr>
        <p:spPr>
          <a:xfrm>
            <a:off x="685800" y="1963897"/>
            <a:ext cx="16526435" cy="2062103"/>
          </a:xfrm>
          <a:prstGeom prst="rect">
            <a:avLst/>
          </a:prstGeom>
          <a:noFill/>
        </p:spPr>
        <p:txBody>
          <a:bodyPr wrap="square" lIns="91440" tIns="45720" rIns="91440" bIns="45720" anchor="t">
            <a:spAutoFit/>
          </a:bodyPr>
          <a:lstStyle/>
          <a:p>
            <a:endParaRPr lang="en-US" sz="2800">
              <a:solidFill>
                <a:srgbClr val="000000"/>
              </a:solidFill>
              <a:cs typeface="Calibri"/>
            </a:endParaRPr>
          </a:p>
          <a:p>
            <a:pPr marL="285750" indent="-285750">
              <a:buFont typeface="Arial" panose="020B0604020202020204" pitchFamily="34" charset="0"/>
              <a:buChar char="•"/>
            </a:pPr>
            <a:endParaRPr lang="en-US" sz="2800">
              <a:solidFill>
                <a:srgbClr val="FF0000"/>
              </a:solidFill>
            </a:endParaRPr>
          </a:p>
          <a:p>
            <a:endParaRPr lang="en-US"/>
          </a:p>
          <a:p>
            <a:endParaRPr lang="en-US"/>
          </a:p>
          <a:p>
            <a:endParaRPr lang="en-US"/>
          </a:p>
          <a:p>
            <a:endParaRPr lang="en-US"/>
          </a:p>
        </p:txBody>
      </p:sp>
      <p:graphicFrame>
        <p:nvGraphicFramePr>
          <p:cNvPr id="2" name="Diagram 5">
            <a:extLst>
              <a:ext uri="{FF2B5EF4-FFF2-40B4-BE49-F238E27FC236}">
                <a16:creationId xmlns:a16="http://schemas.microsoft.com/office/drawing/2014/main" id="{B9B8FC36-61E9-7F03-645D-C812107A0C6A}"/>
              </a:ext>
            </a:extLst>
          </p:cNvPr>
          <p:cNvGraphicFramePr/>
          <p:nvPr>
            <p:extLst>
              <p:ext uri="{D42A27DB-BD31-4B8C-83A1-F6EECF244321}">
                <p14:modId xmlns:p14="http://schemas.microsoft.com/office/powerpoint/2010/main" val="4183138680"/>
              </p:ext>
            </p:extLst>
          </p:nvPr>
        </p:nvGraphicFramePr>
        <p:xfrm>
          <a:off x="1602772" y="2719052"/>
          <a:ext cx="14708463" cy="629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 name="Graphic 71" descr="Fireworks with solid fill">
            <a:extLst>
              <a:ext uri="{FF2B5EF4-FFF2-40B4-BE49-F238E27FC236}">
                <a16:creationId xmlns:a16="http://schemas.microsoft.com/office/drawing/2014/main" id="{813A7770-4256-54E0-1A75-3C06514AF6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575111" y="8776953"/>
            <a:ext cx="1493949" cy="1510047"/>
          </a:xfrm>
          <a:prstGeom prst="rect">
            <a:avLst/>
          </a:prstGeom>
        </p:spPr>
      </p:pic>
      <p:pic>
        <p:nvPicPr>
          <p:cNvPr id="72" name="Graphic 71" descr="Fireworks with solid fill">
            <a:extLst>
              <a:ext uri="{FF2B5EF4-FFF2-40B4-BE49-F238E27FC236}">
                <a16:creationId xmlns:a16="http://schemas.microsoft.com/office/drawing/2014/main" id="{74021D35-42EC-FFA8-76DD-997291A8FE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8940" y="8775343"/>
            <a:ext cx="1493949" cy="1510047"/>
          </a:xfrm>
          <a:prstGeom prst="rect">
            <a:avLst/>
          </a:prstGeom>
        </p:spPr>
      </p:pic>
    </p:spTree>
    <p:extLst>
      <p:ext uri="{BB962C8B-B14F-4D97-AF65-F5344CB8AC3E}">
        <p14:creationId xmlns:p14="http://schemas.microsoft.com/office/powerpoint/2010/main" val="645684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B626C6E-7A21-5BD5-41F5-B01B4609EBD6}"/>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5" name="object 12">
            <a:extLst>
              <a:ext uri="{FF2B5EF4-FFF2-40B4-BE49-F238E27FC236}">
                <a16:creationId xmlns:a16="http://schemas.microsoft.com/office/drawing/2014/main" id="{29D43231-7784-11E4-15D9-55342974C2CC}"/>
              </a:ext>
            </a:extLst>
          </p:cNvPr>
          <p:cNvSpPr txBox="1">
            <a:spLocks/>
          </p:cNvSpPr>
          <p:nvPr/>
        </p:nvSpPr>
        <p:spPr>
          <a:xfrm>
            <a:off x="685800" y="489683"/>
            <a:ext cx="8554720" cy="566822"/>
          </a:xfrm>
          <a:prstGeom prst="rect">
            <a:avLst/>
          </a:prstGeom>
        </p:spPr>
        <p:txBody>
          <a:bodyPr vert="horz" wrap="square" lIns="0" tIns="12700" rIns="0" bIns="0" rtlCol="0" anchor="t">
            <a:spAutoFit/>
          </a:bodyPr>
          <a:lstStyle>
            <a:lvl1pPr>
              <a:defRPr>
                <a:latin typeface="+mj-lt"/>
                <a:ea typeface="+mj-ea"/>
                <a:cs typeface="+mj-cs"/>
              </a:defRPr>
            </a:lvl1pPr>
          </a:lstStyle>
          <a:p>
            <a:pPr marL="12700">
              <a:spcBef>
                <a:spcPts val="100"/>
              </a:spcBef>
            </a:pPr>
            <a:r>
              <a:rPr lang="en-US" altLang="zh-CN" sz="3600" b="1" kern="0" spc="-105">
                <a:solidFill>
                  <a:srgbClr val="C00000"/>
                </a:solidFill>
                <a:latin typeface="Arial"/>
                <a:ea typeface="宋体"/>
                <a:cs typeface="Arial"/>
              </a:rPr>
              <a:t>Key Findings for Marketing Strategies</a:t>
            </a:r>
          </a:p>
        </p:txBody>
      </p:sp>
      <p:graphicFrame>
        <p:nvGraphicFramePr>
          <p:cNvPr id="6" name="Table 6">
            <a:extLst>
              <a:ext uri="{FF2B5EF4-FFF2-40B4-BE49-F238E27FC236}">
                <a16:creationId xmlns:a16="http://schemas.microsoft.com/office/drawing/2014/main" id="{B1D816F6-0E37-7879-14C1-79FB1E723506}"/>
              </a:ext>
            </a:extLst>
          </p:cNvPr>
          <p:cNvGraphicFramePr>
            <a:graphicFrameLocks noGrp="1"/>
          </p:cNvGraphicFramePr>
          <p:nvPr>
            <p:extLst>
              <p:ext uri="{D42A27DB-BD31-4B8C-83A1-F6EECF244321}">
                <p14:modId xmlns:p14="http://schemas.microsoft.com/office/powerpoint/2010/main" val="754147160"/>
              </p:ext>
            </p:extLst>
          </p:nvPr>
        </p:nvGraphicFramePr>
        <p:xfrm>
          <a:off x="444500" y="1619250"/>
          <a:ext cx="17388543" cy="8246955"/>
        </p:xfrm>
        <a:graphic>
          <a:graphicData uri="http://schemas.openxmlformats.org/drawingml/2006/table">
            <a:tbl>
              <a:tblPr firstRow="1" bandRow="1">
                <a:tableStyleId>{5C22544A-7EE6-4342-B048-85BDC9FD1C3A}</a:tableStyleId>
              </a:tblPr>
              <a:tblGrid>
                <a:gridCol w="5796181">
                  <a:extLst>
                    <a:ext uri="{9D8B030D-6E8A-4147-A177-3AD203B41FA5}">
                      <a16:colId xmlns:a16="http://schemas.microsoft.com/office/drawing/2014/main" val="1157581072"/>
                    </a:ext>
                  </a:extLst>
                </a:gridCol>
                <a:gridCol w="5796181">
                  <a:extLst>
                    <a:ext uri="{9D8B030D-6E8A-4147-A177-3AD203B41FA5}">
                      <a16:colId xmlns:a16="http://schemas.microsoft.com/office/drawing/2014/main" val="506585503"/>
                    </a:ext>
                  </a:extLst>
                </a:gridCol>
                <a:gridCol w="5796181">
                  <a:extLst>
                    <a:ext uri="{9D8B030D-6E8A-4147-A177-3AD203B41FA5}">
                      <a16:colId xmlns:a16="http://schemas.microsoft.com/office/drawing/2014/main" val="2838235095"/>
                    </a:ext>
                  </a:extLst>
                </a:gridCol>
              </a:tblGrid>
              <a:tr h="607115">
                <a:tc>
                  <a:txBody>
                    <a:bodyPr/>
                    <a:lstStyle/>
                    <a:p>
                      <a:pPr lvl="0" algn="ctr">
                        <a:buNone/>
                      </a:pPr>
                      <a:r>
                        <a:rPr lang="en-US" sz="3200">
                          <a:latin typeface="Roboto"/>
                        </a:rPr>
                        <a:t>Subjects</a:t>
                      </a:r>
                    </a:p>
                  </a:txBody>
                  <a:tcPr/>
                </a:tc>
                <a:tc>
                  <a:txBody>
                    <a:bodyPr/>
                    <a:lstStyle/>
                    <a:p>
                      <a:pPr algn="ctr"/>
                      <a:r>
                        <a:rPr lang="en-US" sz="3200">
                          <a:latin typeface="Roboto"/>
                        </a:rPr>
                        <a:t>Finding </a:t>
                      </a:r>
                    </a:p>
                  </a:txBody>
                  <a:tcPr/>
                </a:tc>
                <a:tc>
                  <a:txBody>
                    <a:bodyPr/>
                    <a:lstStyle/>
                    <a:p>
                      <a:pPr algn="ctr"/>
                      <a:r>
                        <a:rPr lang="en-US" sz="3200">
                          <a:latin typeface="Roboto"/>
                        </a:rPr>
                        <a:t>Suggestion</a:t>
                      </a:r>
                    </a:p>
                  </a:txBody>
                  <a:tcPr/>
                </a:tc>
                <a:extLst>
                  <a:ext uri="{0D108BD9-81ED-4DB2-BD59-A6C34878D82A}">
                    <a16:rowId xmlns:a16="http://schemas.microsoft.com/office/drawing/2014/main" val="1642172219"/>
                  </a:ext>
                </a:extLst>
              </a:tr>
              <a:tr h="1527968">
                <a:tc>
                  <a:txBody>
                    <a:bodyPr/>
                    <a:lstStyle/>
                    <a:p>
                      <a:pPr lvl="0" algn="ctr">
                        <a:buNone/>
                      </a:pPr>
                      <a:r>
                        <a:rPr lang="en-US" sz="2000" b="0" i="0" u="none" strike="noStrike" noProof="0">
                          <a:solidFill>
                            <a:schemeClr val="tx2">
                              <a:lumMod val="75000"/>
                            </a:schemeClr>
                          </a:solidFill>
                          <a:latin typeface="Roboto"/>
                        </a:rPr>
                        <a:t>Types of Dwelling</a:t>
                      </a:r>
                    </a:p>
                  </a:txBody>
                  <a:tcPr anchor="ctr"/>
                </a:tc>
                <a:tc>
                  <a:txBody>
                    <a:bodyPr/>
                    <a:lstStyle/>
                    <a:p>
                      <a:pPr lvl="0" algn="l">
                        <a:buNone/>
                      </a:pPr>
                      <a:r>
                        <a:rPr lang="en-US" sz="2000" b="0" i="0" u="none" strike="noStrike" noProof="0">
                          <a:solidFill>
                            <a:schemeClr val="tx2">
                              <a:lumMod val="75000"/>
                            </a:schemeClr>
                          </a:solidFill>
                          <a:latin typeface="Roboto"/>
                        </a:rPr>
                        <a:t> Participants living in family dwellings are more likely to participate in the energy programs</a:t>
                      </a:r>
                      <a:endParaRPr lang="en-US" sz="2000">
                        <a:solidFill>
                          <a:schemeClr val="tx2">
                            <a:lumMod val="75000"/>
                          </a:schemeClr>
                        </a:solidFill>
                        <a:latin typeface="Roboto"/>
                      </a:endParaRPr>
                    </a:p>
                  </a:txBody>
                  <a:tcPr anchor="ctr"/>
                </a:tc>
                <a:tc>
                  <a:txBody>
                    <a:bodyPr/>
                    <a:lstStyle/>
                    <a:p>
                      <a:pPr lvl="0" algn="l">
                        <a:lnSpc>
                          <a:spcPct val="100000"/>
                        </a:lnSpc>
                        <a:spcBef>
                          <a:spcPts val="0"/>
                        </a:spcBef>
                        <a:spcAft>
                          <a:spcPts val="0"/>
                        </a:spcAft>
                        <a:buNone/>
                      </a:pPr>
                      <a:r>
                        <a:rPr lang="en-US" sz="2000" b="0" i="0" u="none" strike="noStrike" noProof="0">
                          <a:solidFill>
                            <a:srgbClr val="FF0000"/>
                          </a:solidFill>
                          <a:latin typeface="Roboto"/>
                        </a:rPr>
                        <a:t>People who live in family dwellings or smaller homes have higher potential to be future customers</a:t>
                      </a:r>
                    </a:p>
                  </a:txBody>
                  <a:tcPr anchor="ctr"/>
                </a:tc>
                <a:extLst>
                  <a:ext uri="{0D108BD9-81ED-4DB2-BD59-A6C34878D82A}">
                    <a16:rowId xmlns:a16="http://schemas.microsoft.com/office/drawing/2014/main" val="86070842"/>
                  </a:ext>
                </a:extLst>
              </a:tr>
              <a:tr h="1527968">
                <a:tc>
                  <a:txBody>
                    <a:bodyPr/>
                    <a:lstStyle/>
                    <a:p>
                      <a:pPr lvl="0" algn="ctr">
                        <a:buNone/>
                      </a:pPr>
                      <a:r>
                        <a:rPr lang="en-US" sz="2000" b="0" i="0" u="none" strike="noStrike" noProof="0">
                          <a:solidFill>
                            <a:schemeClr val="tx2">
                              <a:lumMod val="75000"/>
                            </a:schemeClr>
                          </a:solidFill>
                          <a:latin typeface="Roboto"/>
                        </a:rPr>
                        <a:t>Household Income</a:t>
                      </a:r>
                    </a:p>
                  </a:txBody>
                  <a:tcPr anchor="ctr"/>
                </a:tc>
                <a:tc>
                  <a:txBody>
                    <a:bodyPr/>
                    <a:lstStyle/>
                    <a:p>
                      <a:pPr lvl="0" algn="l">
                        <a:buNone/>
                      </a:pPr>
                      <a:r>
                        <a:rPr lang="en-US" sz="2000" b="0" i="0" u="none" strike="noStrike" noProof="0">
                          <a:solidFill>
                            <a:schemeClr val="tx2">
                              <a:lumMod val="75000"/>
                            </a:schemeClr>
                          </a:solidFill>
                          <a:latin typeface="Roboto"/>
                        </a:rPr>
                        <a:t>Participants with higher household income levels are more likely to participate in the energy programs</a:t>
                      </a:r>
                      <a:endParaRPr lang="en-US" sz="2000">
                        <a:solidFill>
                          <a:schemeClr val="tx2">
                            <a:lumMod val="75000"/>
                          </a:schemeClr>
                        </a:solidFill>
                        <a:latin typeface="Roboto"/>
                      </a:endParaRPr>
                    </a:p>
                  </a:txBody>
                  <a:tcPr anchor="ctr"/>
                </a:tc>
                <a:tc>
                  <a:txBody>
                    <a:bodyPr/>
                    <a:lstStyle/>
                    <a:p>
                      <a:pPr lvl="0" algn="l">
                        <a:buNone/>
                      </a:pPr>
                      <a:r>
                        <a:rPr lang="en-US" sz="2000" b="0" i="0" u="none" strike="noStrike" noProof="0">
                          <a:solidFill>
                            <a:srgbClr val="FF0000"/>
                          </a:solidFill>
                          <a:latin typeface="Roboto"/>
                        </a:rPr>
                        <a:t>Putting more marketing efforts towards higher-income households, emphasizing the financial benefits of the programs</a:t>
                      </a:r>
                      <a:endParaRPr lang="en-US" sz="2000">
                        <a:solidFill>
                          <a:srgbClr val="FF0000"/>
                        </a:solidFill>
                        <a:latin typeface="Roboto"/>
                      </a:endParaRPr>
                    </a:p>
                  </a:txBody>
                  <a:tcPr anchor="ctr"/>
                </a:tc>
                <a:extLst>
                  <a:ext uri="{0D108BD9-81ED-4DB2-BD59-A6C34878D82A}">
                    <a16:rowId xmlns:a16="http://schemas.microsoft.com/office/drawing/2014/main" val="4115720444"/>
                  </a:ext>
                </a:extLst>
              </a:tr>
              <a:tr h="1527968">
                <a:tc>
                  <a:txBody>
                    <a:bodyPr/>
                    <a:lstStyle/>
                    <a:p>
                      <a:pPr lvl="0" algn="ctr">
                        <a:buNone/>
                      </a:pPr>
                      <a:r>
                        <a:rPr lang="en-US" sz="2000" b="0" i="0" u="none" strike="noStrike" noProof="0">
                          <a:solidFill>
                            <a:schemeClr val="tx2">
                              <a:lumMod val="75000"/>
                            </a:schemeClr>
                          </a:solidFill>
                          <a:latin typeface="Roboto"/>
                        </a:rPr>
                        <a:t>Interest in Video Posters</a:t>
                      </a:r>
                    </a:p>
                  </a:txBody>
                  <a:tcPr anchor="ctr"/>
                </a:tc>
                <a:tc>
                  <a:txBody>
                    <a:bodyPr/>
                    <a:lstStyle/>
                    <a:p>
                      <a:pPr lvl="0" algn="l">
                        <a:buNone/>
                      </a:pPr>
                      <a:r>
                        <a:rPr lang="en-US" sz="2000" b="0" i="0" u="none" strike="noStrike" noProof="0">
                          <a:solidFill>
                            <a:schemeClr val="tx2">
                              <a:lumMod val="75000"/>
                            </a:schemeClr>
                          </a:solidFill>
                          <a:latin typeface="Roboto"/>
                        </a:rPr>
                        <a:t>Participants who have indicated an interest in video posters (e.g., promotional videos) are more likely to participate in the energy programs</a:t>
                      </a:r>
                      <a:endParaRPr lang="en-US" sz="2000">
                        <a:solidFill>
                          <a:schemeClr val="tx2">
                            <a:lumMod val="75000"/>
                          </a:schemeClr>
                        </a:solidFill>
                        <a:latin typeface="Roboto"/>
                      </a:endParaRPr>
                    </a:p>
                  </a:txBody>
                  <a:tcPr anchor="ctr"/>
                </a:tc>
                <a:tc>
                  <a:txBody>
                    <a:bodyPr/>
                    <a:lstStyle/>
                    <a:p>
                      <a:pPr marL="0" marR="0" lvl="0" indent="0" algn="l">
                        <a:lnSpc>
                          <a:spcPct val="100000"/>
                        </a:lnSpc>
                        <a:spcBef>
                          <a:spcPts val="0"/>
                        </a:spcBef>
                        <a:spcAft>
                          <a:spcPts val="0"/>
                        </a:spcAft>
                        <a:buClr>
                          <a:srgbClr val="000000"/>
                        </a:buClr>
                        <a:buNone/>
                      </a:pPr>
                      <a:r>
                        <a:rPr lang="en-US" sz="2000" b="0" i="0" u="none" strike="noStrike" noProof="0">
                          <a:solidFill>
                            <a:srgbClr val="FF0000"/>
                          </a:solidFill>
                          <a:latin typeface="Roboto"/>
                        </a:rPr>
                        <a:t>Video posters could be an effective way to  engage more potential customers</a:t>
                      </a:r>
                    </a:p>
                  </a:txBody>
                  <a:tcPr anchor="ctr"/>
                </a:tc>
                <a:extLst>
                  <a:ext uri="{0D108BD9-81ED-4DB2-BD59-A6C34878D82A}">
                    <a16:rowId xmlns:a16="http://schemas.microsoft.com/office/drawing/2014/main" val="2925888505"/>
                  </a:ext>
                </a:extLst>
              </a:tr>
              <a:tr h="1527968">
                <a:tc>
                  <a:txBody>
                    <a:bodyPr/>
                    <a:lstStyle/>
                    <a:p>
                      <a:pPr lvl="0" algn="ctr">
                        <a:buNone/>
                      </a:pPr>
                      <a:r>
                        <a:rPr lang="en-US" sz="2000" b="0" i="0" u="none" strike="noStrike" baseline="0" noProof="0">
                          <a:solidFill>
                            <a:srgbClr val="17375E"/>
                          </a:solidFill>
                          <a:latin typeface="Roboto"/>
                        </a:rPr>
                        <a:t>Home Market Value</a:t>
                      </a:r>
                      <a:endParaRPr lang="en-US" sz="2000">
                        <a:latin typeface="Roboto"/>
                      </a:endParaRPr>
                    </a:p>
                  </a:txBody>
                  <a:tcPr anchor="ctr"/>
                </a:tc>
                <a:tc>
                  <a:txBody>
                    <a:bodyPr/>
                    <a:lstStyle/>
                    <a:p>
                      <a:pPr lvl="0" algn="l">
                        <a:buNone/>
                      </a:pPr>
                      <a:r>
                        <a:rPr lang="en-US" sz="2000" b="0" i="0" u="none" strike="noStrike" baseline="0" noProof="0">
                          <a:solidFill>
                            <a:srgbClr val="17375E"/>
                          </a:solidFill>
                          <a:latin typeface="Roboto"/>
                        </a:rPr>
                        <a:t>Participants with </a:t>
                      </a:r>
                      <a:r>
                        <a:rPr lang="en-US" sz="2000" b="1" i="0" u="none" strike="noStrike" baseline="0" noProof="0">
                          <a:solidFill>
                            <a:srgbClr val="17375E"/>
                          </a:solidFill>
                          <a:latin typeface="Roboto"/>
                        </a:rPr>
                        <a:t>null</a:t>
                      </a:r>
                      <a:r>
                        <a:rPr lang="en-US" sz="2000" b="0" i="0" u="none" strike="noStrike" baseline="0" noProof="0">
                          <a:solidFill>
                            <a:srgbClr val="17375E"/>
                          </a:solidFill>
                          <a:latin typeface="Roboto"/>
                        </a:rPr>
                        <a:t> values for home market value are less likely to participate in the energy programs</a:t>
                      </a:r>
                      <a:endParaRPr lang="en-US" sz="2000">
                        <a:latin typeface="Roboto"/>
                      </a:endParaRPr>
                    </a:p>
                  </a:txBody>
                  <a:tcPr anchor="ctr"/>
                </a:tc>
                <a:tc>
                  <a:txBody>
                    <a:bodyPr/>
                    <a:lstStyle/>
                    <a:p>
                      <a:pPr marL="0" lvl="0" indent="0" algn="l">
                        <a:lnSpc>
                          <a:spcPct val="100000"/>
                        </a:lnSpc>
                        <a:buNone/>
                      </a:pPr>
                      <a:r>
                        <a:rPr lang="en-US" sz="2000" b="0" i="0" u="none" strike="noStrike" baseline="0" noProof="0">
                          <a:solidFill>
                            <a:srgbClr val="FF0000"/>
                          </a:solidFill>
                          <a:latin typeface="Roboto"/>
                        </a:rPr>
                        <a:t>Advocating energy programs can provide benefits for home value</a:t>
                      </a:r>
                    </a:p>
                  </a:txBody>
                  <a:tcPr anchor="ctr"/>
                </a:tc>
                <a:extLst>
                  <a:ext uri="{0D108BD9-81ED-4DB2-BD59-A6C34878D82A}">
                    <a16:rowId xmlns:a16="http://schemas.microsoft.com/office/drawing/2014/main" val="3578483745"/>
                  </a:ext>
                </a:extLst>
              </a:tr>
              <a:tr h="1527968">
                <a:tc>
                  <a:txBody>
                    <a:bodyPr/>
                    <a:lstStyle/>
                    <a:p>
                      <a:pPr lvl="0" algn="ctr">
                        <a:buNone/>
                      </a:pPr>
                      <a:r>
                        <a:rPr lang="en-US" sz="2000" b="0" i="0" u="none" strike="noStrike" baseline="0" noProof="0">
                          <a:solidFill>
                            <a:srgbClr val="17375E"/>
                          </a:solidFill>
                          <a:latin typeface="Roboto"/>
                        </a:rPr>
                        <a:t>Home Square Footage</a:t>
                      </a:r>
                      <a:endParaRPr lang="en-US" sz="2000">
                        <a:latin typeface="Roboto"/>
                      </a:endParaRPr>
                    </a:p>
                  </a:txBody>
                  <a:tcPr anchor="ctr"/>
                </a:tc>
                <a:tc>
                  <a:txBody>
                    <a:bodyPr/>
                    <a:lstStyle/>
                    <a:p>
                      <a:pPr marL="0" lvl="0" indent="0" algn="l">
                        <a:lnSpc>
                          <a:spcPct val="100000"/>
                        </a:lnSpc>
                        <a:buNone/>
                      </a:pPr>
                      <a:r>
                        <a:rPr lang="en-US" sz="2000" b="0" i="0" u="none" strike="noStrike" baseline="0" noProof="0">
                          <a:solidFill>
                            <a:srgbClr val="17375E"/>
                          </a:solidFill>
                          <a:latin typeface="Roboto"/>
                        </a:rPr>
                        <a:t>participants with larger homes tend to have lower participation rates</a:t>
                      </a:r>
                    </a:p>
                  </a:txBody>
                  <a:tcPr anchor="ctr"/>
                </a:tc>
                <a:tc>
                  <a:txBody>
                    <a:bodyPr/>
                    <a:lstStyle/>
                    <a:p>
                      <a:pPr marL="0" lvl="0" indent="0" algn="l">
                        <a:lnSpc>
                          <a:spcPct val="100000"/>
                        </a:lnSpc>
                        <a:buNone/>
                      </a:pPr>
                      <a:r>
                        <a:rPr lang="en-US" sz="2000" b="0" i="0" u="none" strike="noStrike" baseline="0" noProof="0">
                          <a:solidFill>
                            <a:srgbClr val="FF0000"/>
                          </a:solidFill>
                          <a:latin typeface="Roboto"/>
                        </a:rPr>
                        <a:t>Marketing efforts can be tailored to highlight the benefits of the energy programs for participants living in smaller homes and Vice versa</a:t>
                      </a:r>
                    </a:p>
                  </a:txBody>
                  <a:tcPr anchor="ctr"/>
                </a:tc>
                <a:extLst>
                  <a:ext uri="{0D108BD9-81ED-4DB2-BD59-A6C34878D82A}">
                    <a16:rowId xmlns:a16="http://schemas.microsoft.com/office/drawing/2014/main" val="1528479659"/>
                  </a:ext>
                </a:extLst>
              </a:tr>
            </a:tbl>
          </a:graphicData>
        </a:graphic>
      </p:graphicFrame>
    </p:spTree>
    <p:extLst>
      <p:ext uri="{BB962C8B-B14F-4D97-AF65-F5344CB8AC3E}">
        <p14:creationId xmlns:p14="http://schemas.microsoft.com/office/powerpoint/2010/main" val="3912880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7C1554-29C4-B5BB-970C-A7298A8830A5}"/>
              </a:ext>
            </a:extLst>
          </p:cNvPr>
          <p:cNvSpPr/>
          <p:nvPr/>
        </p:nvSpPr>
        <p:spPr>
          <a:xfrm>
            <a:off x="10818299" y="7506929"/>
            <a:ext cx="5991533" cy="2425804"/>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8259588-0777-FD20-F89F-4A65E08F7873}"/>
              </a:ext>
            </a:extLst>
          </p:cNvPr>
          <p:cNvSpPr/>
          <p:nvPr/>
        </p:nvSpPr>
        <p:spPr>
          <a:xfrm>
            <a:off x="10818300" y="4561418"/>
            <a:ext cx="5991533" cy="2529029"/>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FA308401-BD5E-3CCD-D093-13C75A26E382}"/>
              </a:ext>
            </a:extLst>
          </p:cNvPr>
          <p:cNvSpPr/>
          <p:nvPr/>
        </p:nvSpPr>
        <p:spPr>
          <a:xfrm>
            <a:off x="10818300" y="1776919"/>
            <a:ext cx="5991532" cy="2529029"/>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object 8">
            <a:extLst>
              <a:ext uri="{FF2B5EF4-FFF2-40B4-BE49-F238E27FC236}">
                <a16:creationId xmlns:a16="http://schemas.microsoft.com/office/drawing/2014/main" id="{CB626C6E-7A21-5BD5-41F5-B01B4609EBD6}"/>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5" name="object 12">
            <a:extLst>
              <a:ext uri="{FF2B5EF4-FFF2-40B4-BE49-F238E27FC236}">
                <a16:creationId xmlns:a16="http://schemas.microsoft.com/office/drawing/2014/main" id="{29D43231-7784-11E4-15D9-55342974C2CC}"/>
              </a:ext>
            </a:extLst>
          </p:cNvPr>
          <p:cNvSpPr txBox="1">
            <a:spLocks/>
          </p:cNvSpPr>
          <p:nvPr/>
        </p:nvSpPr>
        <p:spPr>
          <a:xfrm>
            <a:off x="685799" y="489683"/>
            <a:ext cx="10235485" cy="566822"/>
          </a:xfrm>
          <a:prstGeom prst="rect">
            <a:avLst/>
          </a:prstGeom>
        </p:spPr>
        <p:txBody>
          <a:bodyPr vert="horz" wrap="square" lIns="0" tIns="12700" rIns="0" bIns="0" rtlCol="0" anchor="t">
            <a:spAutoFit/>
          </a:bodyPr>
          <a:lstStyle>
            <a:lvl1pPr>
              <a:defRPr>
                <a:latin typeface="+mj-lt"/>
                <a:ea typeface="+mj-ea"/>
                <a:cs typeface="+mj-cs"/>
              </a:defRPr>
            </a:lvl1pPr>
          </a:lstStyle>
          <a:p>
            <a:pPr marL="12700">
              <a:spcBef>
                <a:spcPts val="100"/>
              </a:spcBef>
            </a:pPr>
            <a:r>
              <a:rPr lang="en-US" altLang="zh-CN" sz="3600" b="1" kern="0" spc="-105">
                <a:solidFill>
                  <a:srgbClr val="C00000"/>
                </a:solidFill>
                <a:latin typeface="Arial"/>
                <a:ea typeface="宋体"/>
                <a:cs typeface="Arial"/>
              </a:rPr>
              <a:t>Recommendation --- </a:t>
            </a:r>
            <a:r>
              <a:rPr lang="en-US" altLang="zh-CN" sz="2800" b="1" kern="0" spc="-105">
                <a:solidFill>
                  <a:srgbClr val="C00000"/>
                </a:solidFill>
                <a:latin typeface="Arial"/>
                <a:ea typeface="宋体"/>
                <a:cs typeface="Arial"/>
              </a:rPr>
              <a:t>Operationalization of the Model</a:t>
            </a:r>
            <a:endParaRPr lang="en-US" altLang="zh-CN" sz="2800" b="1" kern="0" spc="-105">
              <a:solidFill>
                <a:srgbClr val="C00000"/>
              </a:solidFill>
              <a:latin typeface="Arial" panose="020B0604020202020204" pitchFamily="34" charset="0"/>
              <a:ea typeface="宋体"/>
              <a:cs typeface="Arial" panose="020B0604020202020204" pitchFamily="34" charset="0"/>
            </a:endParaRPr>
          </a:p>
        </p:txBody>
      </p:sp>
      <p:sp>
        <p:nvSpPr>
          <p:cNvPr id="6" name="TextBox 5">
            <a:extLst>
              <a:ext uri="{FF2B5EF4-FFF2-40B4-BE49-F238E27FC236}">
                <a16:creationId xmlns:a16="http://schemas.microsoft.com/office/drawing/2014/main" id="{551D0EB3-C6C6-0010-616B-8EB2F22B792C}"/>
              </a:ext>
            </a:extLst>
          </p:cNvPr>
          <p:cNvSpPr txBox="1"/>
          <p:nvPr/>
        </p:nvSpPr>
        <p:spPr>
          <a:xfrm>
            <a:off x="11054274" y="2086447"/>
            <a:ext cx="5061352"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AutoNum type="arabicPeriod"/>
            </a:pPr>
            <a:r>
              <a:rPr lang="en-US" sz="2400" dirty="0">
                <a:ln w="0"/>
                <a:effectLst>
                  <a:outerShdw blurRad="38100" dist="19050" dir="2700000" algn="tl" rotWithShape="0">
                    <a:schemeClr val="dk1">
                      <a:alpha val="40000"/>
                    </a:schemeClr>
                  </a:outerShdw>
                </a:effectLst>
                <a:ea typeface="+mn-lt"/>
                <a:cs typeface="+mn-lt"/>
              </a:rPr>
              <a:t>Export trained </a:t>
            </a:r>
            <a:r>
              <a:rPr lang="en-US" sz="2400" dirty="0" err="1">
                <a:ln w="0"/>
                <a:effectLst>
                  <a:outerShdw blurRad="38100" dist="19050" dir="2700000" algn="tl" rotWithShape="0">
                    <a:schemeClr val="dk1">
                      <a:alpha val="40000"/>
                    </a:schemeClr>
                  </a:outerShdw>
                </a:effectLst>
                <a:ea typeface="+mn-lt"/>
                <a:cs typeface="+mn-lt"/>
              </a:rPr>
              <a:t>XGBoost</a:t>
            </a:r>
            <a:r>
              <a:rPr lang="en-US" sz="2400" dirty="0">
                <a:ln w="0"/>
                <a:effectLst>
                  <a:outerShdw blurRad="38100" dist="19050" dir="2700000" algn="tl" rotWithShape="0">
                    <a:schemeClr val="dk1">
                      <a:alpha val="40000"/>
                    </a:schemeClr>
                  </a:outerShdw>
                </a:effectLst>
                <a:ea typeface="+mn-lt"/>
                <a:cs typeface="+mn-lt"/>
              </a:rPr>
              <a:t> model in a format that can be used by Apache Airflow. </a:t>
            </a:r>
          </a:p>
          <a:p>
            <a:pPr marL="514350" indent="-514350">
              <a:buAutoNum type="arabicPeriod"/>
            </a:pPr>
            <a:endParaRPr lang="en-US" sz="2400" dirty="0">
              <a:ea typeface="+mn-lt"/>
              <a:cs typeface="+mn-lt"/>
            </a:endParaRPr>
          </a:p>
          <a:p>
            <a:pPr marL="514350" indent="-514350">
              <a:buAutoNum type="arabicPeriod"/>
            </a:pPr>
            <a:endParaRPr lang="en-US" sz="2400" dirty="0">
              <a:ea typeface="+mn-lt"/>
              <a:cs typeface="+mn-lt"/>
            </a:endParaRPr>
          </a:p>
          <a:p>
            <a:pPr marL="514350" indent="-514350">
              <a:buAutoNum type="arabicPeriod"/>
            </a:pPr>
            <a:endParaRPr lang="en-US" sz="2400" dirty="0">
              <a:ea typeface="+mn-lt"/>
              <a:cs typeface="+mn-lt"/>
            </a:endParaRPr>
          </a:p>
          <a:p>
            <a:pPr marL="514350" indent="-514350">
              <a:buAutoNum type="arabicPeriod"/>
            </a:pPr>
            <a:endParaRPr lang="en-US" sz="2400" dirty="0">
              <a:ln w="0"/>
              <a:effectLst>
                <a:outerShdw blurRad="38100" dist="19050" dir="2700000" algn="tl" rotWithShape="0">
                  <a:schemeClr val="dk1">
                    <a:alpha val="40000"/>
                  </a:schemeClr>
                </a:outerShdw>
              </a:effectLst>
              <a:ea typeface="+mn-lt"/>
              <a:cs typeface="+mn-lt"/>
            </a:endParaRPr>
          </a:p>
          <a:p>
            <a:pPr marL="514350" indent="-514350">
              <a:buAutoNum type="arabicPeriod"/>
            </a:pPr>
            <a:r>
              <a:rPr lang="en-US" sz="2400" dirty="0">
                <a:ln w="0"/>
                <a:effectLst>
                  <a:outerShdw blurRad="38100" dist="19050" dir="2700000" algn="tl" rotWithShape="0">
                    <a:schemeClr val="dk1">
                      <a:alpha val="40000"/>
                    </a:schemeClr>
                  </a:outerShdw>
                </a:effectLst>
                <a:ea typeface="+mn-lt"/>
                <a:cs typeface="+mn-lt"/>
              </a:rPr>
              <a:t>Define Airflow DAG that will run the </a:t>
            </a:r>
            <a:r>
              <a:rPr lang="en-US" sz="2400" dirty="0" err="1">
                <a:ln w="0"/>
                <a:effectLst>
                  <a:outerShdw blurRad="38100" dist="19050" dir="2700000" algn="tl" rotWithShape="0">
                    <a:schemeClr val="dk1">
                      <a:alpha val="40000"/>
                    </a:schemeClr>
                  </a:outerShdw>
                </a:effectLst>
                <a:ea typeface="+mn-lt"/>
                <a:cs typeface="+mn-lt"/>
              </a:rPr>
              <a:t>XGBoost</a:t>
            </a:r>
            <a:r>
              <a:rPr lang="en-US" sz="2400" dirty="0">
                <a:ln w="0"/>
                <a:effectLst>
                  <a:outerShdw blurRad="38100" dist="19050" dir="2700000" algn="tl" rotWithShape="0">
                    <a:schemeClr val="dk1">
                      <a:alpha val="40000"/>
                    </a:schemeClr>
                  </a:outerShdw>
                </a:effectLst>
                <a:ea typeface="+mn-lt"/>
                <a:cs typeface="+mn-lt"/>
              </a:rPr>
              <a:t> model on a regular schedule, including tasks for loading and preprocessing data from data sources and running the </a:t>
            </a:r>
            <a:r>
              <a:rPr lang="en-US" sz="2400" dirty="0" err="1">
                <a:ln w="0"/>
                <a:effectLst>
                  <a:outerShdw blurRad="38100" dist="19050" dir="2700000" algn="tl" rotWithShape="0">
                    <a:schemeClr val="dk1">
                      <a:alpha val="40000"/>
                    </a:schemeClr>
                  </a:outerShdw>
                </a:effectLst>
                <a:ea typeface="+mn-lt"/>
                <a:cs typeface="+mn-lt"/>
              </a:rPr>
              <a:t>XGBoost</a:t>
            </a:r>
            <a:r>
              <a:rPr lang="en-US" sz="2400" dirty="0">
                <a:ln w="0"/>
                <a:effectLst>
                  <a:outerShdw blurRad="38100" dist="19050" dir="2700000" algn="tl" rotWithShape="0">
                    <a:schemeClr val="dk1">
                      <a:alpha val="40000"/>
                    </a:schemeClr>
                  </a:outerShdw>
                </a:effectLst>
                <a:ea typeface="+mn-lt"/>
                <a:cs typeface="+mn-lt"/>
              </a:rPr>
              <a:t> prediction.</a:t>
            </a:r>
          </a:p>
          <a:p>
            <a:pPr marL="514350" indent="-514350">
              <a:buAutoNum type="arabicPeriod"/>
            </a:pPr>
            <a:endParaRPr lang="en-US" sz="2400" dirty="0">
              <a:ln w="0"/>
              <a:effectLst>
                <a:outerShdw blurRad="38100" dist="19050" dir="2700000" algn="tl" rotWithShape="0">
                  <a:schemeClr val="dk1">
                    <a:alpha val="40000"/>
                  </a:schemeClr>
                </a:outerShdw>
              </a:effectLst>
              <a:ea typeface="+mn-lt"/>
              <a:cs typeface="+mn-lt"/>
            </a:endParaRPr>
          </a:p>
          <a:p>
            <a:pPr marL="514350" indent="-514350">
              <a:buAutoNum type="arabicPeriod"/>
            </a:pPr>
            <a:endParaRPr lang="en-US" sz="2400" dirty="0">
              <a:ln w="0"/>
              <a:effectLst>
                <a:outerShdw blurRad="38100" dist="19050" dir="2700000" algn="tl" rotWithShape="0">
                  <a:schemeClr val="dk1">
                    <a:alpha val="40000"/>
                  </a:schemeClr>
                </a:outerShdw>
              </a:effectLst>
              <a:ea typeface="+mn-lt"/>
              <a:cs typeface="+mn-lt"/>
            </a:endParaRPr>
          </a:p>
          <a:p>
            <a:pPr marL="514350" indent="-514350">
              <a:buAutoNum type="arabicPeriod"/>
            </a:pPr>
            <a:r>
              <a:rPr lang="en-US" sz="2400" dirty="0">
                <a:ln w="0"/>
                <a:effectLst>
                  <a:outerShdw blurRad="38100" dist="19050" dir="2700000" algn="tl" rotWithShape="0">
                    <a:schemeClr val="dk1">
                      <a:alpha val="40000"/>
                    </a:schemeClr>
                  </a:outerShdw>
                </a:effectLst>
                <a:ea typeface="+mn-lt"/>
                <a:cs typeface="+mn-lt"/>
              </a:rPr>
              <a:t>Store the prediction results into Operational Databases so that the web developers can pick up the results and serve them to each customer on the front end as program recommendations</a:t>
            </a:r>
            <a:endParaRPr lang="en-US" sz="2400" dirty="0">
              <a:ln w="0"/>
              <a:effectLst>
                <a:outerShdw blurRad="38100" dist="19050" dir="2700000" algn="tl" rotWithShape="0">
                  <a:schemeClr val="dk1">
                    <a:alpha val="40000"/>
                  </a:schemeClr>
                </a:outerShdw>
              </a:effectLst>
              <a:cs typeface="Calibri"/>
            </a:endParaRPr>
          </a:p>
        </p:txBody>
      </p:sp>
      <p:pic>
        <p:nvPicPr>
          <p:cNvPr id="4098" name="Picture 2" descr="How Apache Airflow is helping us evolve our data pipeline at QuintoAndar |  by Lucas Fonseca | QuintoAndar Tech Blog | Medium">
            <a:extLst>
              <a:ext uri="{FF2B5EF4-FFF2-40B4-BE49-F238E27FC236}">
                <a16:creationId xmlns:a16="http://schemas.microsoft.com/office/drawing/2014/main" id="{B3D5130D-1AD0-E272-3CB4-6D5C7D5E5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167" y="2605048"/>
            <a:ext cx="8178800" cy="5346700"/>
          </a:xfrm>
          <a:prstGeom prst="rect">
            <a:avLst/>
          </a:prstGeom>
          <a:noFill/>
          <a:extLst>
            <a:ext uri="{909E8E84-426E-40DD-AFC4-6F175D3DCCD1}">
              <a14:hiddenFill xmlns:a14="http://schemas.microsoft.com/office/drawing/2010/main">
                <a:solidFill>
                  <a:srgbClr val="FFFFFF"/>
                </a:solidFill>
              </a14:hiddenFill>
            </a:ext>
          </a:extLst>
        </p:spPr>
      </p:pic>
      <p:sp>
        <p:nvSpPr>
          <p:cNvPr id="14" name="Hexagon 13">
            <a:extLst>
              <a:ext uri="{FF2B5EF4-FFF2-40B4-BE49-F238E27FC236}">
                <a16:creationId xmlns:a16="http://schemas.microsoft.com/office/drawing/2014/main" id="{269917D9-72BD-B991-665F-219FF5007FF3}"/>
              </a:ext>
            </a:extLst>
          </p:cNvPr>
          <p:cNvSpPr/>
          <p:nvPr/>
        </p:nvSpPr>
        <p:spPr>
          <a:xfrm>
            <a:off x="169347" y="9502953"/>
            <a:ext cx="870155" cy="781665"/>
          </a:xfrm>
          <a:prstGeom prst="hexagon">
            <a:avLst/>
          </a:prstGeom>
          <a:solidFill>
            <a:srgbClr val="89B4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CCE90E68-4025-219E-2EC2-93ADC4A48D97}"/>
              </a:ext>
            </a:extLst>
          </p:cNvPr>
          <p:cNvSpPr/>
          <p:nvPr/>
        </p:nvSpPr>
        <p:spPr>
          <a:xfrm>
            <a:off x="766914" y="8941911"/>
            <a:ext cx="870155" cy="781665"/>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18838E2C-D10E-C72A-CB75-2EC0EDF2FF07}"/>
              </a:ext>
            </a:extLst>
          </p:cNvPr>
          <p:cNvSpPr/>
          <p:nvPr/>
        </p:nvSpPr>
        <p:spPr>
          <a:xfrm>
            <a:off x="1431107" y="9332743"/>
            <a:ext cx="870155" cy="781665"/>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8364F99A-2C4A-1248-23C2-0C018F05A203}"/>
              </a:ext>
            </a:extLst>
          </p:cNvPr>
          <p:cNvSpPr/>
          <p:nvPr/>
        </p:nvSpPr>
        <p:spPr>
          <a:xfrm>
            <a:off x="1447751" y="8533344"/>
            <a:ext cx="870155" cy="781665"/>
          </a:xfrm>
          <a:prstGeom prst="hexagon">
            <a:avLst/>
          </a:prstGeom>
          <a:solidFill>
            <a:srgbClr val="89B4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045E6A4C-A680-B674-DC97-382C567CE597}"/>
              </a:ext>
            </a:extLst>
          </p:cNvPr>
          <p:cNvSpPr/>
          <p:nvPr/>
        </p:nvSpPr>
        <p:spPr>
          <a:xfrm>
            <a:off x="1965891" y="9502952"/>
            <a:ext cx="870155" cy="781665"/>
          </a:xfrm>
          <a:prstGeom prst="hexagon">
            <a:avLst/>
          </a:prstGeom>
          <a:solidFill>
            <a:srgbClr val="89B4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7D3C6A8C-C665-D6D2-A9B2-5B4379CC9556}"/>
              </a:ext>
            </a:extLst>
          </p:cNvPr>
          <p:cNvSpPr/>
          <p:nvPr/>
        </p:nvSpPr>
        <p:spPr>
          <a:xfrm>
            <a:off x="2102419" y="8941911"/>
            <a:ext cx="870155" cy="781665"/>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8857C965-0442-F834-463B-003865A4EB04}"/>
              </a:ext>
            </a:extLst>
          </p:cNvPr>
          <p:cNvSpPr/>
          <p:nvPr/>
        </p:nvSpPr>
        <p:spPr>
          <a:xfrm>
            <a:off x="1039502" y="9541900"/>
            <a:ext cx="870155" cy="781665"/>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963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81359" y="1714501"/>
            <a:ext cx="11753849" cy="67627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8127-EE5F-869F-25EE-B498C87B0853}"/>
              </a:ext>
            </a:extLst>
          </p:cNvPr>
          <p:cNvSpPr>
            <a:spLocks noGrp="1"/>
          </p:cNvSpPr>
          <p:nvPr>
            <p:ph type="title"/>
          </p:nvPr>
        </p:nvSpPr>
        <p:spPr>
          <a:xfrm>
            <a:off x="280459" y="262214"/>
            <a:ext cx="12192000" cy="830997"/>
          </a:xfrm>
        </p:spPr>
        <p:txBody>
          <a:bodyPr/>
          <a:lstStyle/>
          <a:p>
            <a:r>
              <a:rPr lang="en-US"/>
              <a:t>Data Preparation Process</a:t>
            </a:r>
          </a:p>
        </p:txBody>
      </p:sp>
      <p:graphicFrame>
        <p:nvGraphicFramePr>
          <p:cNvPr id="4" name="Diagram 3">
            <a:extLst>
              <a:ext uri="{FF2B5EF4-FFF2-40B4-BE49-F238E27FC236}">
                <a16:creationId xmlns:a16="http://schemas.microsoft.com/office/drawing/2014/main" id="{49A825FE-CAC2-5CD2-30B8-4E23B9770EE4}"/>
              </a:ext>
            </a:extLst>
          </p:cNvPr>
          <p:cNvGraphicFramePr/>
          <p:nvPr/>
        </p:nvGraphicFramePr>
        <p:xfrm>
          <a:off x="0" y="1701675"/>
          <a:ext cx="17454648" cy="6883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2561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AB4D-5E27-D460-5FB8-16E0F507ADC0}"/>
              </a:ext>
            </a:extLst>
          </p:cNvPr>
          <p:cNvSpPr>
            <a:spLocks noGrp="1"/>
          </p:cNvSpPr>
          <p:nvPr>
            <p:ph type="title"/>
          </p:nvPr>
        </p:nvSpPr>
        <p:spPr>
          <a:xfrm>
            <a:off x="383697" y="512936"/>
            <a:ext cx="11031313" cy="848360"/>
          </a:xfrm>
        </p:spPr>
        <p:txBody>
          <a:bodyPr/>
          <a:lstStyle/>
          <a:p>
            <a:r>
              <a:rPr lang="en-US"/>
              <a:t>What Does the Data Reveal?</a:t>
            </a:r>
          </a:p>
        </p:txBody>
      </p:sp>
      <p:pic>
        <p:nvPicPr>
          <p:cNvPr id="10" name="Graphic 9" descr=" &#10;">
            <a:extLst>
              <a:ext uri="{FF2B5EF4-FFF2-40B4-BE49-F238E27FC236}">
                <a16:creationId xmlns:a16="http://schemas.microsoft.com/office/drawing/2014/main" id="{1AC0E423-1F7B-5618-3F9F-C4B95F86F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56052" y="1419929"/>
            <a:ext cx="2171700" cy="2171700"/>
          </a:xfrm>
          <a:prstGeom prst="rect">
            <a:avLst/>
          </a:prstGeom>
          <a:effectLst>
            <a:innerShdw blurRad="63500" dist="50800">
              <a:prstClr val="black">
                <a:alpha val="50000"/>
              </a:prstClr>
            </a:innerShdw>
          </a:effectLst>
        </p:spPr>
      </p:pic>
      <p:sp>
        <p:nvSpPr>
          <p:cNvPr id="11" name="TextBox 10">
            <a:extLst>
              <a:ext uri="{FF2B5EF4-FFF2-40B4-BE49-F238E27FC236}">
                <a16:creationId xmlns:a16="http://schemas.microsoft.com/office/drawing/2014/main" id="{528C252E-BC92-2AF0-FCC5-2CC12AEB2A17}"/>
              </a:ext>
            </a:extLst>
          </p:cNvPr>
          <p:cNvSpPr txBox="1"/>
          <p:nvPr/>
        </p:nvSpPr>
        <p:spPr>
          <a:xfrm>
            <a:off x="12158327" y="3434750"/>
            <a:ext cx="2442093" cy="830997"/>
          </a:xfrm>
          <a:prstGeom prst="rect">
            <a:avLst/>
          </a:prstGeom>
          <a:noFill/>
        </p:spPr>
        <p:txBody>
          <a:bodyPr wrap="square" rtlCol="0">
            <a:spAutoFit/>
          </a:bodyPr>
          <a:lstStyle/>
          <a:p>
            <a:r>
              <a:rPr lang="en-US" sz="2400"/>
              <a:t>Voice - Most Preferred Channel</a:t>
            </a:r>
          </a:p>
        </p:txBody>
      </p:sp>
      <p:pic>
        <p:nvPicPr>
          <p:cNvPr id="1032" name="Picture 8">
            <a:extLst>
              <a:ext uri="{FF2B5EF4-FFF2-40B4-BE49-F238E27FC236}">
                <a16:creationId xmlns:a16="http://schemas.microsoft.com/office/drawing/2014/main" id="{8CA5DD3D-B51B-9423-47AF-7664A8FB9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5010" y="4328801"/>
            <a:ext cx="6513717" cy="59581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10C8DF5-1867-B5EC-ACFF-6DE89D90A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80" y="1361296"/>
            <a:ext cx="10744200" cy="42767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2A08B84-FE26-7AAF-4093-B351178583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992" y="5838825"/>
            <a:ext cx="10163175" cy="4448175"/>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Open envelope with solid fill">
            <a:extLst>
              <a:ext uri="{FF2B5EF4-FFF2-40B4-BE49-F238E27FC236}">
                <a16:creationId xmlns:a16="http://schemas.microsoft.com/office/drawing/2014/main" id="{C2043DE0-B836-067C-EBA1-601E56D147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09858" y="1457413"/>
            <a:ext cx="1726294" cy="1726294"/>
          </a:xfrm>
          <a:prstGeom prst="rect">
            <a:avLst/>
          </a:prstGeom>
          <a:effectLst>
            <a:outerShdw blurRad="50800" dist="38100" dir="13500000" algn="br" rotWithShape="0">
              <a:prstClr val="black">
                <a:alpha val="40000"/>
              </a:prstClr>
            </a:outerShdw>
          </a:effectLst>
        </p:spPr>
      </p:pic>
      <p:sp>
        <p:nvSpPr>
          <p:cNvPr id="4" name="TextBox 3">
            <a:extLst>
              <a:ext uri="{FF2B5EF4-FFF2-40B4-BE49-F238E27FC236}">
                <a16:creationId xmlns:a16="http://schemas.microsoft.com/office/drawing/2014/main" id="{0A2B901F-1755-231B-95FC-40C436E11EB8}"/>
              </a:ext>
            </a:extLst>
          </p:cNvPr>
          <p:cNvSpPr txBox="1"/>
          <p:nvPr/>
        </p:nvSpPr>
        <p:spPr>
          <a:xfrm>
            <a:off x="15409858" y="3412810"/>
            <a:ext cx="2171700" cy="830997"/>
          </a:xfrm>
          <a:prstGeom prst="rect">
            <a:avLst/>
          </a:prstGeom>
          <a:noFill/>
        </p:spPr>
        <p:txBody>
          <a:bodyPr wrap="square" rtlCol="0">
            <a:spAutoFit/>
          </a:bodyPr>
          <a:lstStyle/>
          <a:p>
            <a:r>
              <a:rPr lang="en-US" sz="2400"/>
              <a:t>Mail Preference   for Purchase</a:t>
            </a:r>
          </a:p>
        </p:txBody>
      </p:sp>
      <p:sp>
        <p:nvSpPr>
          <p:cNvPr id="5" name="Star: 5 Points 4">
            <a:extLst>
              <a:ext uri="{FF2B5EF4-FFF2-40B4-BE49-F238E27FC236}">
                <a16:creationId xmlns:a16="http://schemas.microsoft.com/office/drawing/2014/main" id="{5032D4FF-7904-8C10-D625-1CCD83D6F45E}"/>
              </a:ext>
            </a:extLst>
          </p:cNvPr>
          <p:cNvSpPr/>
          <p:nvPr/>
        </p:nvSpPr>
        <p:spPr>
          <a:xfrm>
            <a:off x="486667" y="2777132"/>
            <a:ext cx="464345" cy="39290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441E2680-1B2B-9357-9CBD-9AFDCF9BB63A}"/>
              </a:ext>
            </a:extLst>
          </p:cNvPr>
          <p:cNvSpPr/>
          <p:nvPr/>
        </p:nvSpPr>
        <p:spPr>
          <a:xfrm flipH="1">
            <a:off x="12613184" y="9402958"/>
            <a:ext cx="464342" cy="44648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76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AB4D-5E27-D460-5FB8-16E0F507ADC0}"/>
              </a:ext>
            </a:extLst>
          </p:cNvPr>
          <p:cNvSpPr>
            <a:spLocks noGrp="1"/>
          </p:cNvSpPr>
          <p:nvPr>
            <p:ph type="title"/>
          </p:nvPr>
        </p:nvSpPr>
        <p:spPr>
          <a:xfrm>
            <a:off x="383697" y="512936"/>
            <a:ext cx="11031313" cy="848360"/>
          </a:xfrm>
        </p:spPr>
        <p:txBody>
          <a:bodyPr/>
          <a:lstStyle/>
          <a:p>
            <a:r>
              <a:rPr lang="en-US"/>
              <a:t>What Does the Data Reveal?</a:t>
            </a:r>
          </a:p>
        </p:txBody>
      </p:sp>
      <p:pic>
        <p:nvPicPr>
          <p:cNvPr id="1044" name="Picture 20">
            <a:extLst>
              <a:ext uri="{FF2B5EF4-FFF2-40B4-BE49-F238E27FC236}">
                <a16:creationId xmlns:a16="http://schemas.microsoft.com/office/drawing/2014/main" id="{CFC25F82-37C3-6B4B-F1F0-7DF7BC577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928" y="1974391"/>
            <a:ext cx="10454273" cy="37894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A7945B3E-F1BD-BAE6-234A-9B4BE7C4B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53" b="1335"/>
          <a:stretch/>
        </p:blipFill>
        <p:spPr bwMode="auto">
          <a:xfrm rot="5400000">
            <a:off x="140870" y="2133108"/>
            <a:ext cx="7569598" cy="72318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9995FA-CE1B-B120-4088-5E64351813F8}"/>
              </a:ext>
            </a:extLst>
          </p:cNvPr>
          <p:cNvSpPr txBox="1"/>
          <p:nvPr/>
        </p:nvSpPr>
        <p:spPr>
          <a:xfrm>
            <a:off x="9684245" y="6612433"/>
            <a:ext cx="5759647" cy="2677656"/>
          </a:xfrm>
          <a:prstGeom prst="rect">
            <a:avLst/>
          </a:prstGeom>
          <a:solidFill>
            <a:schemeClr val="tx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Roboto"/>
                <a:ea typeface="Roboto"/>
                <a:cs typeface="Calibri"/>
              </a:rPr>
              <a:t>Professional/ Technical  has the highest enrollment amount  among all the occupations</a:t>
            </a:r>
          </a:p>
          <a:p>
            <a:endParaRPr lang="en-US" sz="2400">
              <a:latin typeface="Roboto"/>
              <a:ea typeface="Roboto"/>
              <a:cs typeface="Calibri"/>
            </a:endParaRPr>
          </a:p>
          <a:p>
            <a:r>
              <a:rPr lang="en-US" sz="2400">
                <a:latin typeface="Roboto"/>
                <a:ea typeface="Roboto"/>
                <a:cs typeface="Calibri"/>
              </a:rPr>
              <a:t>Self-employed has the highest enrollment amount among all the business owner types, </a:t>
            </a:r>
          </a:p>
        </p:txBody>
      </p:sp>
    </p:spTree>
    <p:extLst>
      <p:ext uri="{BB962C8B-B14F-4D97-AF65-F5344CB8AC3E}">
        <p14:creationId xmlns:p14="http://schemas.microsoft.com/office/powerpoint/2010/main" val="389672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0E185128-4C7A-0BB2-9FA6-98D030A8BFAC}"/>
              </a:ext>
            </a:extLst>
          </p:cNvPr>
          <p:cNvGraphicFramePr/>
          <p:nvPr>
            <p:extLst>
              <p:ext uri="{D42A27DB-BD31-4B8C-83A1-F6EECF244321}">
                <p14:modId xmlns:p14="http://schemas.microsoft.com/office/powerpoint/2010/main" val="1157319298"/>
              </p:ext>
            </p:extLst>
          </p:nvPr>
        </p:nvGraphicFramePr>
        <p:xfrm>
          <a:off x="11164229" y="1872547"/>
          <a:ext cx="6685935" cy="455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Graphic 9" descr="Group of people with solid fill">
            <a:extLst>
              <a:ext uri="{FF2B5EF4-FFF2-40B4-BE49-F238E27FC236}">
                <a16:creationId xmlns:a16="http://schemas.microsoft.com/office/drawing/2014/main" id="{C9744477-8C13-5795-7BD3-3247F8983F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8799" y="1918899"/>
            <a:ext cx="2676926" cy="2676926"/>
          </a:xfrm>
          <a:prstGeom prst="rect">
            <a:avLst/>
          </a:prstGeom>
        </p:spPr>
      </p:pic>
      <p:pic>
        <p:nvPicPr>
          <p:cNvPr id="16" name="Graphic 15" descr="Cycle with people with solid fill">
            <a:extLst>
              <a:ext uri="{FF2B5EF4-FFF2-40B4-BE49-F238E27FC236}">
                <a16:creationId xmlns:a16="http://schemas.microsoft.com/office/drawing/2014/main" id="{53426F53-79E2-138B-70DD-AEFFD9DBE0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77484" y="2028280"/>
            <a:ext cx="2388418" cy="2388418"/>
          </a:xfrm>
          <a:prstGeom prst="rect">
            <a:avLst/>
          </a:prstGeom>
        </p:spPr>
      </p:pic>
      <p:cxnSp>
        <p:nvCxnSpPr>
          <p:cNvPr id="17" name="Connector: Elbow 16">
            <a:extLst>
              <a:ext uri="{FF2B5EF4-FFF2-40B4-BE49-F238E27FC236}">
                <a16:creationId xmlns:a16="http://schemas.microsoft.com/office/drawing/2014/main" id="{67D60EE1-4EDB-4525-AEE1-22A420EDDBCF}"/>
              </a:ext>
            </a:extLst>
          </p:cNvPr>
          <p:cNvCxnSpPr/>
          <p:nvPr/>
        </p:nvCxnSpPr>
        <p:spPr>
          <a:xfrm>
            <a:off x="6669762" y="2727471"/>
            <a:ext cx="1079291" cy="545766"/>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Diagram 28">
            <a:extLst>
              <a:ext uri="{FF2B5EF4-FFF2-40B4-BE49-F238E27FC236}">
                <a16:creationId xmlns:a16="http://schemas.microsoft.com/office/drawing/2014/main" id="{87C9C7C9-DB8E-3F90-2323-1A833BC53099}"/>
              </a:ext>
            </a:extLst>
          </p:cNvPr>
          <p:cNvGraphicFramePr/>
          <p:nvPr>
            <p:extLst>
              <p:ext uri="{D42A27DB-BD31-4B8C-83A1-F6EECF244321}">
                <p14:modId xmlns:p14="http://schemas.microsoft.com/office/powerpoint/2010/main" val="2213192340"/>
              </p:ext>
            </p:extLst>
          </p:nvPr>
        </p:nvGraphicFramePr>
        <p:xfrm>
          <a:off x="3235256" y="5981075"/>
          <a:ext cx="11031312" cy="3622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1" name="TextBox 30">
            <a:extLst>
              <a:ext uri="{FF2B5EF4-FFF2-40B4-BE49-F238E27FC236}">
                <a16:creationId xmlns:a16="http://schemas.microsoft.com/office/drawing/2014/main" id="{B807680A-5296-F3EB-8D57-5B7F92E4C23E}"/>
              </a:ext>
            </a:extLst>
          </p:cNvPr>
          <p:cNvSpPr txBox="1"/>
          <p:nvPr/>
        </p:nvSpPr>
        <p:spPr>
          <a:xfrm>
            <a:off x="1123703" y="4925962"/>
            <a:ext cx="2294731" cy="461665"/>
          </a:xfrm>
          <a:prstGeom prst="rect">
            <a:avLst/>
          </a:prstGeom>
          <a:noFill/>
        </p:spPr>
        <p:txBody>
          <a:bodyPr wrap="none" rtlCol="0">
            <a:spAutoFit/>
          </a:bodyPr>
          <a:lstStyle/>
          <a:p>
            <a:r>
              <a:rPr lang="en-US" sz="2400"/>
              <a:t>55-60 Age Group</a:t>
            </a:r>
          </a:p>
        </p:txBody>
      </p:sp>
      <p:sp>
        <p:nvSpPr>
          <p:cNvPr id="1024" name="TextBox 1023">
            <a:extLst>
              <a:ext uri="{FF2B5EF4-FFF2-40B4-BE49-F238E27FC236}">
                <a16:creationId xmlns:a16="http://schemas.microsoft.com/office/drawing/2014/main" id="{FD7677E0-E947-56E1-09D9-B3E82579B3F3}"/>
              </a:ext>
            </a:extLst>
          </p:cNvPr>
          <p:cNvSpPr txBox="1"/>
          <p:nvPr/>
        </p:nvSpPr>
        <p:spPr>
          <a:xfrm>
            <a:off x="4591461" y="4968054"/>
            <a:ext cx="3348481" cy="461665"/>
          </a:xfrm>
          <a:prstGeom prst="rect">
            <a:avLst/>
          </a:prstGeom>
          <a:noFill/>
        </p:spPr>
        <p:txBody>
          <a:bodyPr wrap="none" rtlCol="0">
            <a:spAutoFit/>
          </a:bodyPr>
          <a:lstStyle/>
          <a:p>
            <a:r>
              <a:rPr lang="en-US" sz="2400"/>
              <a:t>Majority Male Customers</a:t>
            </a:r>
          </a:p>
        </p:txBody>
      </p:sp>
      <p:sp>
        <p:nvSpPr>
          <p:cNvPr id="1025" name="TextBox 1024">
            <a:extLst>
              <a:ext uri="{FF2B5EF4-FFF2-40B4-BE49-F238E27FC236}">
                <a16:creationId xmlns:a16="http://schemas.microsoft.com/office/drawing/2014/main" id="{E0872402-860E-6FD5-FCA2-571CC66967B3}"/>
              </a:ext>
            </a:extLst>
          </p:cNvPr>
          <p:cNvSpPr txBox="1"/>
          <p:nvPr/>
        </p:nvSpPr>
        <p:spPr>
          <a:xfrm>
            <a:off x="8502361" y="4925961"/>
            <a:ext cx="1774717" cy="461665"/>
          </a:xfrm>
          <a:prstGeom prst="rect">
            <a:avLst/>
          </a:prstGeom>
          <a:noFill/>
        </p:spPr>
        <p:txBody>
          <a:bodyPr wrap="none" rtlCol="0">
            <a:spAutoFit/>
          </a:bodyPr>
          <a:lstStyle/>
          <a:p>
            <a:r>
              <a:rPr lang="en-US" sz="2400"/>
              <a:t>Race - White</a:t>
            </a:r>
            <a:endParaRPr lang="en-US"/>
          </a:p>
        </p:txBody>
      </p:sp>
      <p:sp>
        <p:nvSpPr>
          <p:cNvPr id="46" name="Title 1">
            <a:extLst>
              <a:ext uri="{FF2B5EF4-FFF2-40B4-BE49-F238E27FC236}">
                <a16:creationId xmlns:a16="http://schemas.microsoft.com/office/drawing/2014/main" id="{D8781D0F-9920-A996-F402-21D60CA566E0}"/>
              </a:ext>
            </a:extLst>
          </p:cNvPr>
          <p:cNvSpPr txBox="1">
            <a:spLocks/>
          </p:cNvSpPr>
          <p:nvPr/>
        </p:nvSpPr>
        <p:spPr>
          <a:xfrm>
            <a:off x="383697" y="512936"/>
            <a:ext cx="11031313" cy="848360"/>
          </a:xfrm>
          <a:prstGeom prst="rect">
            <a:avLst/>
          </a:prstGeom>
        </p:spPr>
        <p:txBody>
          <a:bodyPr wrap="square" lIns="0" tIns="0" rIns="0" bIns="0">
            <a:spAutoFit/>
          </a:bodyPr>
          <a:lstStyle>
            <a:lvl1pPr>
              <a:defRPr sz="5400" b="1" i="0">
                <a:solidFill>
                  <a:srgbClr val="CC3300"/>
                </a:solidFill>
                <a:latin typeface="Arial"/>
                <a:ea typeface="+mj-ea"/>
                <a:cs typeface="Arial"/>
              </a:defRPr>
            </a:lvl1pPr>
          </a:lstStyle>
          <a:p>
            <a:r>
              <a:rPr lang="en-US" kern="0"/>
              <a:t>What Does the Data Reveal?</a:t>
            </a:r>
          </a:p>
        </p:txBody>
      </p:sp>
      <p:pic>
        <p:nvPicPr>
          <p:cNvPr id="1049" name="Graphic 1049" descr="Man with solid fill">
            <a:extLst>
              <a:ext uri="{FF2B5EF4-FFF2-40B4-BE49-F238E27FC236}">
                <a16:creationId xmlns:a16="http://schemas.microsoft.com/office/drawing/2014/main" id="{011BF400-B48C-7DC6-3B9F-999B5A17171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07706" y="2168129"/>
            <a:ext cx="1950243" cy="1950243"/>
          </a:xfrm>
          <a:prstGeom prst="rect">
            <a:avLst/>
          </a:prstGeom>
        </p:spPr>
      </p:pic>
      <p:cxnSp>
        <p:nvCxnSpPr>
          <p:cNvPr id="1066" name="Connector: Elbow 1065">
            <a:extLst>
              <a:ext uri="{FF2B5EF4-FFF2-40B4-BE49-F238E27FC236}">
                <a16:creationId xmlns:a16="http://schemas.microsoft.com/office/drawing/2014/main" id="{AC10B0E5-32C1-154F-1C9A-699F4E8B7CFD}"/>
              </a:ext>
            </a:extLst>
          </p:cNvPr>
          <p:cNvCxnSpPr>
            <a:cxnSpLocks/>
          </p:cNvCxnSpPr>
          <p:nvPr/>
        </p:nvCxnSpPr>
        <p:spPr>
          <a:xfrm>
            <a:off x="3240762" y="2727471"/>
            <a:ext cx="1079291" cy="545766"/>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466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2">
            <a:extLst>
              <a:ext uri="{FF2B5EF4-FFF2-40B4-BE49-F238E27FC236}">
                <a16:creationId xmlns:a16="http://schemas.microsoft.com/office/drawing/2014/main" id="{28D2DEEB-F53E-2F13-B993-5D67ABFCE77A}"/>
              </a:ext>
            </a:extLst>
          </p:cNvPr>
          <p:cNvGraphicFramePr/>
          <p:nvPr>
            <p:extLst>
              <p:ext uri="{D42A27DB-BD31-4B8C-83A1-F6EECF244321}">
                <p14:modId xmlns:p14="http://schemas.microsoft.com/office/powerpoint/2010/main" val="2082889850"/>
              </p:ext>
            </p:extLst>
          </p:nvPr>
        </p:nvGraphicFramePr>
        <p:xfrm>
          <a:off x="623148" y="1491759"/>
          <a:ext cx="10537423" cy="7581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1636B35-D7CD-6AE1-8464-5BC82404F266}"/>
              </a:ext>
            </a:extLst>
          </p:cNvPr>
          <p:cNvSpPr>
            <a:spLocks noGrp="1"/>
          </p:cNvSpPr>
          <p:nvPr>
            <p:ph type="title"/>
          </p:nvPr>
        </p:nvSpPr>
        <p:spPr>
          <a:xfrm>
            <a:off x="1167581" y="585602"/>
            <a:ext cx="12061723" cy="553998"/>
          </a:xfrm>
        </p:spPr>
        <p:txBody>
          <a:bodyPr/>
          <a:lstStyle/>
          <a:p>
            <a:r>
              <a:rPr lang="en-US" sz="3600"/>
              <a:t>Clustering Analysis --- Why K-Means Clustering</a:t>
            </a:r>
          </a:p>
        </p:txBody>
      </p:sp>
      <p:sp>
        <p:nvSpPr>
          <p:cNvPr id="4" name="object 2">
            <a:extLst>
              <a:ext uri="{FF2B5EF4-FFF2-40B4-BE49-F238E27FC236}">
                <a16:creationId xmlns:a16="http://schemas.microsoft.com/office/drawing/2014/main" id="{63DCD566-4C8C-B253-FA37-CEE368E106B2}"/>
              </a:ext>
            </a:extLst>
          </p:cNvPr>
          <p:cNvSpPr/>
          <p:nvPr/>
        </p:nvSpPr>
        <p:spPr>
          <a:xfrm flipV="1">
            <a:off x="996688" y="1139600"/>
            <a:ext cx="11993562" cy="88900"/>
          </a:xfrm>
          <a:custGeom>
            <a:avLst/>
            <a:gdLst/>
            <a:ahLst/>
            <a:cxnLst/>
            <a:rect l="l" t="t" r="r" b="b"/>
            <a:pathLst>
              <a:path w="9064625" h="53975">
                <a:moveTo>
                  <a:pt x="0" y="53578"/>
                </a:moveTo>
                <a:lnTo>
                  <a:pt x="9064213" y="53578"/>
                </a:lnTo>
                <a:lnTo>
                  <a:pt x="9064213" y="0"/>
                </a:lnTo>
                <a:lnTo>
                  <a:pt x="0" y="0"/>
                </a:lnTo>
                <a:lnTo>
                  <a:pt x="0" y="53578"/>
                </a:lnTo>
                <a:close/>
              </a:path>
            </a:pathLst>
          </a:custGeom>
          <a:solidFill>
            <a:srgbClr val="BF4F4D"/>
          </a:solidFill>
        </p:spPr>
        <p:txBody>
          <a:bodyPr wrap="square" lIns="0" tIns="0" rIns="0" bIns="0" rtlCol="0"/>
          <a:lstStyle/>
          <a:p>
            <a:endParaRPr/>
          </a:p>
        </p:txBody>
      </p:sp>
      <p:pic>
        <p:nvPicPr>
          <p:cNvPr id="5" name="Picture 5">
            <a:extLst>
              <a:ext uri="{FF2B5EF4-FFF2-40B4-BE49-F238E27FC236}">
                <a16:creationId xmlns:a16="http://schemas.microsoft.com/office/drawing/2014/main" id="{E6079A87-5A60-2503-588B-CBB78CADC540}"/>
              </a:ext>
            </a:extLst>
          </p:cNvPr>
          <p:cNvPicPr>
            <a:picLocks noChangeAspect="1"/>
          </p:cNvPicPr>
          <p:nvPr/>
        </p:nvPicPr>
        <p:blipFill>
          <a:blip r:embed="rId7"/>
          <a:stretch>
            <a:fillRect/>
          </a:stretch>
        </p:blipFill>
        <p:spPr>
          <a:xfrm>
            <a:off x="2500" y="7947223"/>
            <a:ext cx="5027731" cy="2334013"/>
          </a:xfrm>
          <a:prstGeom prst="rect">
            <a:avLst/>
          </a:prstGeom>
        </p:spPr>
      </p:pic>
      <p:sp>
        <p:nvSpPr>
          <p:cNvPr id="2318" name="TextBox 2317">
            <a:extLst>
              <a:ext uri="{FF2B5EF4-FFF2-40B4-BE49-F238E27FC236}">
                <a16:creationId xmlns:a16="http://schemas.microsoft.com/office/drawing/2014/main" id="{2F94678C-EDE8-B1EB-C89B-8C7D9D41BE11}"/>
              </a:ext>
            </a:extLst>
          </p:cNvPr>
          <p:cNvSpPr txBox="1"/>
          <p:nvPr/>
        </p:nvSpPr>
        <p:spPr>
          <a:xfrm>
            <a:off x="8174866" y="2435716"/>
            <a:ext cx="1043832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buChar char="•"/>
            </a:pPr>
            <a:r>
              <a:rPr lang="en-US" sz="2400" b="1">
                <a:solidFill>
                  <a:srgbClr val="C00000"/>
                </a:solidFill>
                <a:latin typeface="Roboto"/>
                <a:ea typeface="Roboto"/>
                <a:cs typeface="Arial"/>
              </a:rPr>
              <a:t>Understanding the target audience and their preference​</a:t>
            </a:r>
          </a:p>
          <a:p>
            <a:pPr lvl="1"/>
            <a:endParaRPr lang="en-US" sz="2400" b="1">
              <a:solidFill>
                <a:srgbClr val="C00000"/>
              </a:solidFill>
              <a:latin typeface="Roboto"/>
              <a:ea typeface="Roboto"/>
              <a:cs typeface="Arial"/>
            </a:endParaRPr>
          </a:p>
          <a:p>
            <a:pPr lvl="1">
              <a:buChar char="•"/>
            </a:pPr>
            <a:r>
              <a:rPr lang="en-US" sz="2400" b="1">
                <a:solidFill>
                  <a:srgbClr val="C00000"/>
                </a:solidFill>
                <a:latin typeface="Roboto"/>
                <a:ea typeface="Roboto"/>
                <a:cs typeface="Arial"/>
              </a:rPr>
              <a:t>Identifying the marketing goal to decide on customer segmentation​</a:t>
            </a:r>
          </a:p>
          <a:p>
            <a:pPr lvl="1"/>
            <a:endParaRPr lang="en-US" sz="2400" b="1">
              <a:solidFill>
                <a:srgbClr val="C00000"/>
              </a:solidFill>
              <a:latin typeface="Roboto"/>
              <a:ea typeface="Roboto"/>
              <a:cs typeface="Arial"/>
            </a:endParaRPr>
          </a:p>
          <a:p>
            <a:pPr lvl="1">
              <a:buChar char="•"/>
            </a:pPr>
            <a:r>
              <a:rPr lang="en-US" sz="2400" b="1">
                <a:solidFill>
                  <a:srgbClr val="C00000"/>
                </a:solidFill>
                <a:latin typeface="Roboto"/>
                <a:ea typeface="Roboto"/>
                <a:cs typeface="Arial"/>
              </a:rPr>
              <a:t>Using the powerful tool to improve effectiveness and scalability</a:t>
            </a:r>
          </a:p>
        </p:txBody>
      </p:sp>
      <p:sp>
        <p:nvSpPr>
          <p:cNvPr id="2351" name="TextBox 2350">
            <a:extLst>
              <a:ext uri="{FF2B5EF4-FFF2-40B4-BE49-F238E27FC236}">
                <a16:creationId xmlns:a16="http://schemas.microsoft.com/office/drawing/2014/main" id="{EA2FBC8C-F85D-DF02-B70D-E86202487BAF}"/>
              </a:ext>
            </a:extLst>
          </p:cNvPr>
          <p:cNvSpPr txBox="1"/>
          <p:nvPr/>
        </p:nvSpPr>
        <p:spPr>
          <a:xfrm>
            <a:off x="8416344" y="6267179"/>
            <a:ext cx="987487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buChar char="•"/>
            </a:pPr>
            <a:r>
              <a:rPr lang="en-US" sz="2400" b="1">
                <a:solidFill>
                  <a:srgbClr val="C00000"/>
                </a:solidFill>
                <a:latin typeface="Roboto"/>
                <a:ea typeface="Roboto"/>
                <a:cs typeface="Arial"/>
              </a:rPr>
              <a:t>Simple to understand and implementing ​</a:t>
            </a:r>
          </a:p>
          <a:p>
            <a:pPr lvl="1">
              <a:buChar char="•"/>
            </a:pPr>
            <a:endParaRPr lang="en-US" sz="2400" b="1">
              <a:solidFill>
                <a:srgbClr val="C00000"/>
              </a:solidFill>
              <a:latin typeface="Roboto"/>
              <a:ea typeface="Roboto"/>
              <a:cs typeface="Arial"/>
            </a:endParaRPr>
          </a:p>
          <a:p>
            <a:pPr lvl="1">
              <a:buChar char="•"/>
            </a:pPr>
            <a:r>
              <a:rPr lang="en-US" sz="2400" b="1">
                <a:solidFill>
                  <a:srgbClr val="C00000"/>
                </a:solidFill>
                <a:latin typeface="Roboto"/>
                <a:ea typeface="Roboto"/>
                <a:cs typeface="Arial"/>
              </a:rPr>
              <a:t>Highly efficient algorithm that can handle large datasets with ease​</a:t>
            </a:r>
          </a:p>
          <a:p>
            <a:pPr lvl="1">
              <a:buChar char="•"/>
            </a:pPr>
            <a:endParaRPr lang="en-US" sz="2400" b="1">
              <a:solidFill>
                <a:srgbClr val="C00000"/>
              </a:solidFill>
              <a:latin typeface="Roboto"/>
              <a:ea typeface="Roboto"/>
              <a:cs typeface="Arial"/>
            </a:endParaRPr>
          </a:p>
          <a:p>
            <a:pPr lvl="1">
              <a:buChar char="•"/>
            </a:pPr>
            <a:r>
              <a:rPr lang="en-US" sz="2400" b="1">
                <a:solidFill>
                  <a:srgbClr val="C00000"/>
                </a:solidFill>
                <a:latin typeface="Roboto"/>
                <a:ea typeface="Roboto"/>
                <a:cs typeface="Arial"/>
              </a:rPr>
              <a:t>Can be applied to a wide range of datasets and data types(numerical, categorical, and binary data, using tableau to interpret each cluster)</a:t>
            </a:r>
          </a:p>
        </p:txBody>
      </p:sp>
      <p:pic>
        <p:nvPicPr>
          <p:cNvPr id="2427" name="Graphic 2427" descr="Acquisition with solid fill">
            <a:extLst>
              <a:ext uri="{FF2B5EF4-FFF2-40B4-BE49-F238E27FC236}">
                <a16:creationId xmlns:a16="http://schemas.microsoft.com/office/drawing/2014/main" id="{95BD7396-227E-CC4C-6EF3-AB5A3AC6D8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25236" y="2432497"/>
            <a:ext cx="1783723" cy="1799822"/>
          </a:xfrm>
          <a:prstGeom prst="rect">
            <a:avLst/>
          </a:prstGeom>
        </p:spPr>
      </p:pic>
      <p:pic>
        <p:nvPicPr>
          <p:cNvPr id="2428" name="Graphic 2427" descr="Acquisition with solid fill">
            <a:extLst>
              <a:ext uri="{FF2B5EF4-FFF2-40B4-BE49-F238E27FC236}">
                <a16:creationId xmlns:a16="http://schemas.microsoft.com/office/drawing/2014/main" id="{96A9EBFE-E535-5702-5AEF-0EF6D3B8B3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86222" y="6714722"/>
            <a:ext cx="1783723" cy="1799822"/>
          </a:xfrm>
          <a:prstGeom prst="rect">
            <a:avLst/>
          </a:prstGeom>
        </p:spPr>
      </p:pic>
      <p:cxnSp>
        <p:nvCxnSpPr>
          <p:cNvPr id="2429" name="Straight Arrow Connector 2428">
            <a:extLst>
              <a:ext uri="{FF2B5EF4-FFF2-40B4-BE49-F238E27FC236}">
                <a16:creationId xmlns:a16="http://schemas.microsoft.com/office/drawing/2014/main" id="{FE5EFF32-05F2-773D-EFF5-6BDF611CDBA1}"/>
              </a:ext>
            </a:extLst>
          </p:cNvPr>
          <p:cNvCxnSpPr/>
          <p:nvPr/>
        </p:nvCxnSpPr>
        <p:spPr>
          <a:xfrm>
            <a:off x="8252139" y="5571722"/>
            <a:ext cx="9366159" cy="28978"/>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2430" name="TextBox 2429">
            <a:extLst>
              <a:ext uri="{FF2B5EF4-FFF2-40B4-BE49-F238E27FC236}">
                <a16:creationId xmlns:a16="http://schemas.microsoft.com/office/drawing/2014/main" id="{55855243-A0B5-5F4A-E64A-7DCFFB18F190}"/>
              </a:ext>
            </a:extLst>
          </p:cNvPr>
          <p:cNvSpPr txBox="1"/>
          <p:nvPr/>
        </p:nvSpPr>
        <p:spPr>
          <a:xfrm>
            <a:off x="1175198" y="4233929"/>
            <a:ext cx="279310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i="1" u="sng">
                <a:solidFill>
                  <a:srgbClr val="FFFFFF"/>
                </a:solidFill>
                <a:cs typeface="Calibri"/>
              </a:rPr>
              <a:t>Clustering</a:t>
            </a:r>
          </a:p>
          <a:p>
            <a:r>
              <a:rPr lang="en-US" sz="4800" i="1" u="sng">
                <a:solidFill>
                  <a:srgbClr val="FFFFFF"/>
                </a:solidFill>
                <a:cs typeface="Calibri"/>
              </a:rPr>
              <a:t>Analysis</a:t>
            </a:r>
          </a:p>
        </p:txBody>
      </p:sp>
    </p:spTree>
    <p:extLst>
      <p:ext uri="{BB962C8B-B14F-4D97-AF65-F5344CB8AC3E}">
        <p14:creationId xmlns:p14="http://schemas.microsoft.com/office/powerpoint/2010/main" val="2676908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6FC8C7-2352-6C44-2374-EE9407F5F91D}"/>
              </a:ext>
            </a:extLst>
          </p:cNvPr>
          <p:cNvSpPr/>
          <p:nvPr/>
        </p:nvSpPr>
        <p:spPr>
          <a:xfrm>
            <a:off x="11480364" y="2296948"/>
            <a:ext cx="6469334" cy="201448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55C29A2-EB40-FCA2-DD1D-CFC34DA46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2470"/>
            <a:ext cx="10890687" cy="8787304"/>
          </a:xfrm>
          <a:prstGeom prst="rect">
            <a:avLst/>
          </a:prstGeom>
          <a:noFill/>
          <a:ln w="28575">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5" name="object 8">
            <a:extLst>
              <a:ext uri="{FF2B5EF4-FFF2-40B4-BE49-F238E27FC236}">
                <a16:creationId xmlns:a16="http://schemas.microsoft.com/office/drawing/2014/main" id="{59857C23-72D4-526F-6219-D43928B28961}"/>
              </a:ext>
            </a:extLst>
          </p:cNvPr>
          <p:cNvSpPr/>
          <p:nvPr/>
        </p:nvSpPr>
        <p:spPr>
          <a:xfrm>
            <a:off x="685800" y="1171544"/>
            <a:ext cx="12304619" cy="110932"/>
          </a:xfrm>
          <a:custGeom>
            <a:avLst/>
            <a:gdLst/>
            <a:ahLst/>
            <a:cxnLst/>
            <a:rect l="l" t="t" r="r" b="b"/>
            <a:pathLst>
              <a:path w="9904095" h="53975">
                <a:moveTo>
                  <a:pt x="0" y="0"/>
                </a:moveTo>
                <a:lnTo>
                  <a:pt x="9903514" y="0"/>
                </a:lnTo>
                <a:lnTo>
                  <a:pt x="9903514" y="53578"/>
                </a:lnTo>
                <a:lnTo>
                  <a:pt x="0" y="53578"/>
                </a:lnTo>
                <a:lnTo>
                  <a:pt x="0" y="0"/>
                </a:lnTo>
                <a:close/>
              </a:path>
            </a:pathLst>
          </a:custGeom>
          <a:solidFill>
            <a:srgbClr val="BF4F4D"/>
          </a:solidFill>
        </p:spPr>
        <p:txBody>
          <a:bodyPr wrap="square" lIns="0" tIns="0" rIns="0" bIns="0" rtlCol="0"/>
          <a:lstStyle/>
          <a:p>
            <a:endParaRPr/>
          </a:p>
        </p:txBody>
      </p:sp>
      <p:sp>
        <p:nvSpPr>
          <p:cNvPr id="6" name="TextBox 5">
            <a:extLst>
              <a:ext uri="{FF2B5EF4-FFF2-40B4-BE49-F238E27FC236}">
                <a16:creationId xmlns:a16="http://schemas.microsoft.com/office/drawing/2014/main" id="{CD987634-BD95-2D9A-E0C3-42EFA820E0F1}"/>
              </a:ext>
            </a:extLst>
          </p:cNvPr>
          <p:cNvSpPr txBox="1"/>
          <p:nvPr/>
        </p:nvSpPr>
        <p:spPr>
          <a:xfrm>
            <a:off x="1143000" y="525213"/>
            <a:ext cx="8826910" cy="646331"/>
          </a:xfrm>
          <a:prstGeom prst="rect">
            <a:avLst/>
          </a:prstGeom>
          <a:noFill/>
        </p:spPr>
        <p:txBody>
          <a:bodyPr wrap="square" rtlCol="0">
            <a:spAutoFit/>
          </a:bodyPr>
          <a:lstStyle/>
          <a:p>
            <a:r>
              <a:rPr lang="en-US" altLang="zh-CN" sz="3600" b="1" spc="-105">
                <a:solidFill>
                  <a:srgbClr val="CC3300"/>
                </a:solidFill>
                <a:latin typeface="Arial"/>
                <a:ea typeface="+mj-ea"/>
                <a:cs typeface="Arial"/>
              </a:rPr>
              <a:t>Clustering Analysis --- Dashboard</a:t>
            </a:r>
            <a:endParaRPr lang="en-US" sz="3600" b="1" spc="-105">
              <a:solidFill>
                <a:srgbClr val="CC3300"/>
              </a:solidFill>
              <a:latin typeface="Arial"/>
              <a:ea typeface="+mj-ea"/>
              <a:cs typeface="Arial"/>
            </a:endParaRPr>
          </a:p>
        </p:txBody>
      </p:sp>
      <p:sp>
        <p:nvSpPr>
          <p:cNvPr id="8" name="TextBox 7">
            <a:extLst>
              <a:ext uri="{FF2B5EF4-FFF2-40B4-BE49-F238E27FC236}">
                <a16:creationId xmlns:a16="http://schemas.microsoft.com/office/drawing/2014/main" id="{8137F8AE-548F-6EAF-4F10-E925F52A314B}"/>
              </a:ext>
            </a:extLst>
          </p:cNvPr>
          <p:cNvSpPr txBox="1"/>
          <p:nvPr/>
        </p:nvSpPr>
        <p:spPr>
          <a:xfrm>
            <a:off x="12306300" y="1965741"/>
            <a:ext cx="4655535" cy="2092881"/>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anchor="t">
            <a:spAutoFit/>
          </a:bodyPr>
          <a:lstStyle/>
          <a:p>
            <a:endParaRPr lang="en-US" b="1">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endParaRPr>
          </a:p>
          <a:p>
            <a:pPr algn="ctr"/>
            <a:r>
              <a:rPr lang="en-US" sz="4000" b="1">
                <a:solidFill>
                  <a:schemeClr val="accent6">
                    <a:lumMod val="50000"/>
                  </a:schemeClr>
                </a:solidFill>
                <a:latin typeface="Roboto"/>
                <a:ea typeface="Roboto"/>
                <a:cs typeface="Roboto"/>
              </a:rPr>
              <a:t>General Review of the traits by </a:t>
            </a:r>
            <a:r>
              <a:rPr lang="en-US" sz="4800" b="1">
                <a:solidFill>
                  <a:schemeClr val="accent6">
                    <a:lumMod val="50000"/>
                  </a:schemeClr>
                </a:solidFill>
                <a:latin typeface="Roboto"/>
                <a:ea typeface="Roboto"/>
                <a:cs typeface="Roboto"/>
              </a:rPr>
              <a:t>city</a:t>
            </a:r>
            <a:endParaRPr lang="en-US" sz="4000" b="1">
              <a:solidFill>
                <a:schemeClr val="accent6">
                  <a:lumMod val="50000"/>
                </a:schemeClr>
              </a:solidFill>
              <a:latin typeface="Roboto"/>
              <a:ea typeface="Roboto"/>
              <a:cs typeface="Roboto"/>
            </a:endParaRPr>
          </a:p>
          <a:p>
            <a:pPr marL="285750" indent="-285750">
              <a:buFont typeface="Arial" panose="020B0604020202020204" pitchFamily="34" charset="0"/>
              <a:buChar char="•"/>
            </a:pPr>
            <a:endParaRPr lang="en-US" sz="2400" b="1">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172" name="Flowchart: Connector 1171">
            <a:extLst>
              <a:ext uri="{FF2B5EF4-FFF2-40B4-BE49-F238E27FC236}">
                <a16:creationId xmlns:a16="http://schemas.microsoft.com/office/drawing/2014/main" id="{88102B68-5040-FE5B-27B5-8FC9FDE98835}"/>
              </a:ext>
            </a:extLst>
          </p:cNvPr>
          <p:cNvSpPr/>
          <p:nvPr/>
        </p:nvSpPr>
        <p:spPr>
          <a:xfrm>
            <a:off x="11382374" y="4959021"/>
            <a:ext cx="3237951" cy="2642914"/>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3600">
                <a:latin typeface="Roboto"/>
                <a:ea typeface="Roboto"/>
                <a:cs typeface="Calibri"/>
              </a:rPr>
              <a:t>Property Type</a:t>
            </a:r>
            <a:endParaRPr lang="en-US" sz="3600" err="1">
              <a:latin typeface="Roboto"/>
              <a:ea typeface="Roboto"/>
              <a:cs typeface="Calibri"/>
            </a:endParaRPr>
          </a:p>
        </p:txBody>
      </p:sp>
      <p:sp>
        <p:nvSpPr>
          <p:cNvPr id="1173" name="Flowchart: Connector 1172">
            <a:extLst>
              <a:ext uri="{FF2B5EF4-FFF2-40B4-BE49-F238E27FC236}">
                <a16:creationId xmlns:a16="http://schemas.microsoft.com/office/drawing/2014/main" id="{ABDAF36A-CAA3-F9B1-BBA2-4D89E034FCF7}"/>
              </a:ext>
            </a:extLst>
          </p:cNvPr>
          <p:cNvSpPr/>
          <p:nvPr/>
        </p:nvSpPr>
        <p:spPr>
          <a:xfrm>
            <a:off x="12999981" y="7307973"/>
            <a:ext cx="3436116" cy="2471025"/>
          </a:xfrm>
          <a:prstGeom prst="flowChartConnector">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3600">
                <a:latin typeface="Roboto"/>
                <a:ea typeface="Roboto"/>
                <a:cs typeface="Calibri"/>
              </a:rPr>
              <a:t>Ownership Statue</a:t>
            </a:r>
          </a:p>
        </p:txBody>
      </p:sp>
      <p:sp>
        <p:nvSpPr>
          <p:cNvPr id="1174" name="Flowchart: Connector 1173">
            <a:extLst>
              <a:ext uri="{FF2B5EF4-FFF2-40B4-BE49-F238E27FC236}">
                <a16:creationId xmlns:a16="http://schemas.microsoft.com/office/drawing/2014/main" id="{541F397D-5459-3341-34EA-1BC830ABC790}"/>
              </a:ext>
            </a:extLst>
          </p:cNvPr>
          <p:cNvSpPr/>
          <p:nvPr/>
        </p:nvSpPr>
        <p:spPr>
          <a:xfrm>
            <a:off x="14627442" y="4983654"/>
            <a:ext cx="3237951" cy="2595289"/>
          </a:xfrm>
          <a:prstGeom prst="flowChartConnector">
            <a:avLst/>
          </a:prstGeom>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sz="3600" dirty="0">
                <a:latin typeface="Roboto"/>
                <a:ea typeface="Roboto"/>
                <a:cs typeface="Calibri"/>
              </a:rPr>
              <a:t>Square Footage </a:t>
            </a:r>
          </a:p>
        </p:txBody>
      </p:sp>
    </p:spTree>
    <p:extLst>
      <p:ext uri="{BB962C8B-B14F-4D97-AF65-F5344CB8AC3E}">
        <p14:creationId xmlns:p14="http://schemas.microsoft.com/office/powerpoint/2010/main" val="1767208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F3794076868D4590015B8F9324A42F" ma:contentTypeVersion="2" ma:contentTypeDescription="Create a new document." ma:contentTypeScope="" ma:versionID="bf87e55daabce79b03dfc6f159b19e13">
  <xsd:schema xmlns:xsd="http://www.w3.org/2001/XMLSchema" xmlns:xs="http://www.w3.org/2001/XMLSchema" xmlns:p="http://schemas.microsoft.com/office/2006/metadata/properties" xmlns:ns2="067bb083-321b-4092-b98b-06e89dc329f0" targetNamespace="http://schemas.microsoft.com/office/2006/metadata/properties" ma:root="true" ma:fieldsID="468a3f36deb485497c175ac30f2e1254" ns2:_="">
    <xsd:import namespace="067bb083-321b-4092-b98b-06e89dc329f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7bb083-321b-4092-b98b-06e89dc329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8A5884-B00B-4EB5-B88C-653E0D49A947}">
  <ds:schemaRefs>
    <ds:schemaRef ds:uri="http://schemas.microsoft.com/sharepoint/v3/contenttype/forms"/>
  </ds:schemaRefs>
</ds:datastoreItem>
</file>

<file path=customXml/itemProps2.xml><?xml version="1.0" encoding="utf-8"?>
<ds:datastoreItem xmlns:ds="http://schemas.openxmlformats.org/officeDocument/2006/customXml" ds:itemID="{B4134915-A5B8-470C-B1B5-F7F9CC387F38}">
  <ds:schemaRefs>
    <ds:schemaRef ds:uri="067bb083-321b-4092-b98b-06e89dc329f0"/>
    <ds:schemaRef ds:uri="abe34df3-458d-444b-8e60-9fe4204a82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B746D5C-2498-432A-843F-D6C023CA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7bb083-321b-4092-b98b-06e89dc32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46</TotalTime>
  <Words>2811</Words>
  <Application>Microsoft Office PowerPoint</Application>
  <PresentationFormat>Custom</PresentationFormat>
  <Paragraphs>350</Paragraphs>
  <Slides>35</Slides>
  <Notes>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Oncor Electric Capstone Program</vt:lpstr>
      <vt:lpstr>PowerPoint Presentation</vt:lpstr>
      <vt:lpstr>Executive summary</vt:lpstr>
      <vt:lpstr>Data Preparation Process</vt:lpstr>
      <vt:lpstr>What Does the Data Reveal?</vt:lpstr>
      <vt:lpstr>What Does the Data Reveal?</vt:lpstr>
      <vt:lpstr>PowerPoint Presentation</vt:lpstr>
      <vt:lpstr>Clustering Analysis --- Why K-Means Clustering</vt:lpstr>
      <vt:lpstr>PowerPoint Presentation</vt:lpstr>
      <vt:lpstr>PowerPoint Presentation</vt:lpstr>
      <vt:lpstr>PowerPoint Presentation</vt:lpstr>
      <vt:lpstr>Stage 3 : DASHBOARD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594 County:114</dc:title>
  <dc:creator>Jiaowei Wang</dc:creator>
  <cp:keywords>DAFfKgPT6VY,BAFRLvV1qWk</cp:keywords>
  <cp:lastModifiedBy>Wang, Jiaowei</cp:lastModifiedBy>
  <cp:revision>15</cp:revision>
  <dcterms:created xsi:type="dcterms:W3CDTF">2023-04-04T20:58:40Z</dcterms:created>
  <dcterms:modified xsi:type="dcterms:W3CDTF">2023-04-17T17:36:43Z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2023-04-04T00:00:00Z</vt:filetime>
  </property>
  <property fmtid="{D5CDD505-2E9C-101B-9397-08002B2CF9AE}" pid="3" name="Creator">
    <vt:lpwstr>Canva</vt:lpwstr>
  </property>
  <property fmtid="{D5CDD505-2E9C-101B-9397-08002B2CF9AE}" pid="4" name="LastSaved">
    <vt:filetime>2023-04-04T00:00:00Z</vt:filetime>
  </property>
  <property fmtid="{D5CDD505-2E9C-101B-9397-08002B2CF9AE}" pid="5" name="ContentTypeId">
    <vt:lpwstr>0x01010077F3794076868D4590015B8F9324A42F</vt:lpwstr>
  </property>
</Properties>
</file>